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79" r:id="rId2"/>
    <p:sldId id="273" r:id="rId3"/>
    <p:sldId id="274" r:id="rId4"/>
    <p:sldId id="275" r:id="rId5"/>
    <p:sldId id="277" r:id="rId6"/>
    <p:sldId id="261" r:id="rId7"/>
    <p:sldId id="262" r:id="rId8"/>
    <p:sldId id="282" r:id="rId9"/>
    <p:sldId id="283" r:id="rId10"/>
    <p:sldId id="263" r:id="rId11"/>
    <p:sldId id="271" r:id="rId12"/>
    <p:sldId id="266" r:id="rId13"/>
    <p:sldId id="281" r:id="rId14"/>
    <p:sldId id="267" r:id="rId15"/>
    <p:sldId id="268" r:id="rId16"/>
    <p:sldId id="269" r:id="rId17"/>
    <p:sldId id="270" r:id="rId18"/>
    <p:sldId id="272" r:id="rId19"/>
    <p:sldId id="285" r:id="rId20"/>
  </p:sldIdLst>
  <p:sldSz cx="12192000" cy="6858000"/>
  <p:notesSz cx="6858000" cy="9144000"/>
  <p:embeddedFontLst>
    <p:embeddedFont>
      <p:font typeface="나눔스퀘어 네오 OTF ExtraBold" panose="00000900000000000000" pitchFamily="50" charset="-127"/>
      <p:bold r:id="rId21"/>
    </p:embeddedFont>
    <p:embeddedFont>
      <p:font typeface="나눔스퀘어 네오 OTF Heavy" panose="00000A00000000000000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3F4"/>
    <a:srgbClr val="FFFFFF"/>
    <a:srgbClr val="FFC000"/>
    <a:srgbClr val="595959"/>
    <a:srgbClr val="F29C1F"/>
    <a:srgbClr val="E57E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76" autoAdjust="0"/>
    <p:restoredTop sz="94660"/>
  </p:normalViewPr>
  <p:slideViewPr>
    <p:cSldViewPr snapToGrid="0">
      <p:cViewPr varScale="1">
        <p:scale>
          <a:sx n="74" d="100"/>
          <a:sy n="74" d="100"/>
        </p:scale>
        <p:origin x="36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EF5CED-DCF8-D08F-DA3C-803227692C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404919E-9706-9E32-4DCA-38C214B23B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44A73E1-2212-908F-57F4-CC10768130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AC4C8-C417-489E-A419-C459F0A4AD48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042190-CEE3-BD8C-9754-E810F29224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4CEDE37-1FC8-DD5A-54BB-381198C47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D662B-5113-434B-835B-407663722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3181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3ED52E-7194-DC29-D8C1-6DCBBE6655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2284689-7816-A4E8-095B-253E7976741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1B90034-2841-7362-74AC-67163D137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AC4C8-C417-489E-A419-C459F0A4AD48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894722C-A6F6-9011-4D6A-46CAC2010A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53532B-6538-E66A-0731-CBB5196FBB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D662B-5113-434B-835B-407663722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5079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BA676FFC-5383-52EF-414C-D887C5AD51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65DAC94-1D80-00E4-DBDE-B0A71D34E79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443EF03-4B5F-E8B1-4E38-4816B8B132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AC4C8-C417-489E-A419-C459F0A4AD48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AA66E3-A909-BB09-A225-3BDA67B3C0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D690365-804B-D79A-D0A2-73BF0732B0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D662B-5113-434B-835B-407663722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63113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C5595E-B425-B9B6-74CA-5EC93C507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D64AE2E-9F37-0164-6BF5-017A61E5D4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C1BCA03-AB29-AF07-283D-7403916D1F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AC4C8-C417-489E-A419-C459F0A4AD48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93992D5-D268-9B6D-9343-A37D3DD85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E77082-5609-896F-DF85-74B424824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D662B-5113-434B-835B-407663722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72308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7FA37A-58D1-A7AA-9AD3-1FDFBB88B3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E790F6B-7CC3-D879-A0F5-3EA98168E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3A64156-45B5-AB37-488F-2FE9F2FE21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AC4C8-C417-489E-A419-C459F0A4AD48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82DF8C4-B1AA-04F0-25C0-1143F1F6B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8EF9667-859D-10F9-52C0-82AD91CFD0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D662B-5113-434B-835B-407663722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113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591E26-7CF3-8F53-E31C-34A591063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8438A62-B629-1110-4D5D-F4EE07174E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2B8D57D-6EB2-637E-295B-32E092F90E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F5F0B87-CE2B-1BD9-15BF-3DECBBB0D8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AC4C8-C417-489E-A419-C459F0A4AD48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D770BD-C819-4F4B-2329-C615F8BA3A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7806FA2-E10E-7008-EC98-5104BF2BFD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D662B-5113-434B-835B-407663722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25372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25768F-A5BD-ABD4-702E-C81E179AA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A71B6A8-092D-74D1-4055-57643419FF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FACBF46-F73E-FB56-EBCB-CB174E5602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215D1127-F4F9-AEBA-12BA-F7D295A515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EDC6595-34D8-DB70-9AEB-8783852AB3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E40C9B2-E10F-23BC-B6E3-6A003D97CF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AC4C8-C417-489E-A419-C459F0A4AD48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3F5325-20CC-3238-D7C6-4E691BE31F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A8A594F-5E14-AF11-08FD-B0F307EBB8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D662B-5113-434B-835B-407663722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82992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A5CFDB-8F06-3645-47BC-30D05E04B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B512073-148C-69AF-C946-83F9538154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AC4C8-C417-489E-A419-C459F0A4AD48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7443F31-ABA5-211D-AEA5-16680D487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B527444-BE3A-4D60-8F0B-3260D43FA3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D662B-5113-434B-835B-407663722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93348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FE20D64-8130-EC1A-C95E-4349B7388F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AC4C8-C417-489E-A419-C459F0A4AD48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0457DF6-EBEA-3298-5C32-A3B93C665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2D50D0-10D6-2157-EBE8-47D954473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D662B-5113-434B-835B-407663722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79796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6AD906-D928-EA76-260C-D614655E4F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A8F87BC-B9A9-B769-050C-CEB488D0F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F28D9A4-A133-FCEC-EED4-FB9E2B4485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BEF2073-EB5D-5917-A38C-E6414B8DB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AC4C8-C417-489E-A419-C459F0A4AD48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51BB58-9032-9C06-257A-430FB5AE28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CBD595B-9410-7FA9-3214-48DF6148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D662B-5113-434B-835B-407663722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5801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5E20C44-BDF2-0EC4-E6B6-CB1864B29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6F39617-12E0-CCB8-38F6-A44733102CD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343AE3B-6B1E-E359-A7A8-3814B3890A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9FAAA79-97CA-C929-7BBE-3217D87C7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7AC4C8-C417-489E-A419-C459F0A4AD48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8CD4309-8699-729E-FB4C-5F8AB8534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E7E73AD-7B01-C19A-9F89-C51D66A668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2D662B-5113-434B-835B-407663722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2477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F59550-057B-2340-5F23-D07A260C9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B010C5D-F7CF-56AF-6C79-3F27C2CE9BF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F8864CF-8C0C-279B-6C51-87D035344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07AC4C8-C417-489E-A419-C459F0A4AD48}" type="datetimeFigureOut">
              <a:rPr lang="ko-KR" altLang="en-US" smtClean="0"/>
              <a:t>2023-03-23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E04132-A134-8E2A-336E-DDCEDAB7FC5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B751B5-13A1-F6DF-7396-DE52D3AAB7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2D662B-5113-434B-835B-40766372245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374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5.pn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Relationship Id="rId9" Type="http://schemas.openxmlformats.org/officeDocument/2006/relationships/image" Target="../media/image5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tnews24.com/news/articleView.html?idxno=735017" TargetMode="External"/><Relationship Id="rId2" Type="http://schemas.openxmlformats.org/officeDocument/2006/relationships/hyperlink" Target="https://www.mk.co.kr/news/it/9355008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mobile.newsis.com/view.html?ar_id=NISX20210512_0001438154" TargetMode="External"/><Relationship Id="rId5" Type="http://schemas.openxmlformats.org/officeDocument/2006/relationships/hyperlink" Target="https://www.gangnam.go.kr/board/cardnews/536/view.do?mid=ID01_0306" TargetMode="External"/><Relationship Id="rId4" Type="http://schemas.openxmlformats.org/officeDocument/2006/relationships/hyperlink" Target="https://www.sedaily.com/NewsView/26B75ZUAC6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gif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microsoft.com/office/2007/relationships/hdphoto" Target="../media/hdphoto2.wdp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jpeg"/><Relationship Id="rId9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FFC3A6E-84EB-C30C-F103-FC1BFB404C43}"/>
              </a:ext>
            </a:extLst>
          </p:cNvPr>
          <p:cNvGrpSpPr/>
          <p:nvPr/>
        </p:nvGrpSpPr>
        <p:grpSpPr>
          <a:xfrm>
            <a:off x="0" y="1371600"/>
            <a:ext cx="12192000" cy="2946400"/>
            <a:chOff x="-71120" y="1310640"/>
            <a:chExt cx="12517120" cy="29464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007ACF3-A697-0C70-80A1-B328CB6DF78D}"/>
                </a:ext>
              </a:extLst>
            </p:cNvPr>
            <p:cNvSpPr/>
            <p:nvPr/>
          </p:nvSpPr>
          <p:spPr>
            <a:xfrm>
              <a:off x="-71120" y="1310640"/>
              <a:ext cx="12517120" cy="29464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2E353FB-FA27-AA4F-CA51-CFCAD2DFBC6C}"/>
                </a:ext>
              </a:extLst>
            </p:cNvPr>
            <p:cNvCxnSpPr>
              <a:cxnSpLocks/>
              <a:stCxn id="12" idx="1"/>
              <a:endCxn id="12" idx="3"/>
            </p:cNvCxnSpPr>
            <p:nvPr/>
          </p:nvCxnSpPr>
          <p:spPr>
            <a:xfrm>
              <a:off x="-71120" y="2783840"/>
              <a:ext cx="12517120" cy="0"/>
            </a:xfrm>
            <a:prstGeom prst="line">
              <a:avLst/>
            </a:prstGeom>
            <a:ln w="10795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0742642C-F12C-EC94-C7CB-215305355FE2}"/>
              </a:ext>
            </a:extLst>
          </p:cNvPr>
          <p:cNvSpPr txBox="1"/>
          <p:nvPr/>
        </p:nvSpPr>
        <p:spPr>
          <a:xfrm>
            <a:off x="4593208" y="4336963"/>
            <a:ext cx="30154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최윤하</a:t>
            </a:r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	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고민주</a:t>
            </a:r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	</a:t>
            </a:r>
            <a:r>
              <a:rPr lang="ko-KR" altLang="en-US" sz="20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임준성</a:t>
            </a:r>
            <a:endParaRPr lang="ko-KR" altLang="en-US" sz="20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7" name="제목 1">
            <a:extLst>
              <a:ext uri="{FF2B5EF4-FFF2-40B4-BE49-F238E27FC236}">
                <a16:creationId xmlns:a16="http://schemas.microsoft.com/office/drawing/2014/main" id="{DA6257F9-F496-C415-0EE4-2E7E10780759}"/>
              </a:ext>
            </a:extLst>
          </p:cNvPr>
          <p:cNvSpPr txBox="1">
            <a:spLocks/>
          </p:cNvSpPr>
          <p:nvPr/>
        </p:nvSpPr>
        <p:spPr>
          <a:xfrm>
            <a:off x="2271696" y="1651000"/>
            <a:ext cx="7648608" cy="2387600"/>
          </a:xfrm>
          <a:prstGeom prst="rect">
            <a:avLst/>
          </a:prstGeom>
          <a:solidFill>
            <a:srgbClr val="595959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서울시</a:t>
            </a:r>
            <a:r>
              <a:rPr lang="ko-KR" altLang="en-US" sz="4800" dirty="0">
                <a:solidFill>
                  <a:schemeClr val="accent4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개인형이동장치</a:t>
            </a:r>
            <a:r>
              <a:rPr lang="en-US" altLang="ko-KR" sz="4800" dirty="0">
                <a:solidFill>
                  <a:schemeClr val="accent4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(PM)</a:t>
            </a:r>
            <a:r>
              <a:rPr lang="ko-KR" altLang="en-US" sz="4800" dirty="0">
                <a:solidFill>
                  <a:schemeClr val="accent4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br>
              <a:rPr lang="en-US" altLang="ko-KR" sz="4800" dirty="0">
                <a:solidFill>
                  <a:schemeClr val="accent4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</a:b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사고 현황 분석 </a:t>
            </a:r>
            <a:br>
              <a:rPr lang="en-US" altLang="ko-KR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</a:br>
            <a:r>
              <a:rPr lang="ko-KR" altLang="en-US" sz="48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및 견인 현황 시각화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2AC5C4-2C01-314C-B594-1CC31957B3CF}"/>
              </a:ext>
            </a:extLst>
          </p:cNvPr>
          <p:cNvGrpSpPr/>
          <p:nvPr/>
        </p:nvGrpSpPr>
        <p:grpSpPr>
          <a:xfrm>
            <a:off x="1167201" y="1371600"/>
            <a:ext cx="3416148" cy="3416148"/>
            <a:chOff x="2014224" y="1414722"/>
            <a:chExt cx="3416148" cy="341614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931A795-14DC-F90F-265F-C536D6CC9535}"/>
                </a:ext>
              </a:extLst>
            </p:cNvPr>
            <p:cNvSpPr/>
            <p:nvPr/>
          </p:nvSpPr>
          <p:spPr>
            <a:xfrm>
              <a:off x="2587925" y="4166558"/>
              <a:ext cx="2268747" cy="345047"/>
            </a:xfrm>
            <a:prstGeom prst="rect">
              <a:avLst/>
            </a:prstGeom>
            <a:solidFill>
              <a:srgbClr val="F29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0CF9221-06AB-E7FC-F5E3-21C4FE040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224" y="1414722"/>
              <a:ext cx="3416148" cy="3416148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43F8957-852B-8D81-D62E-90CFB09559D4}"/>
              </a:ext>
            </a:extLst>
          </p:cNvPr>
          <p:cNvSpPr txBox="1"/>
          <p:nvPr/>
        </p:nvSpPr>
        <p:spPr>
          <a:xfrm>
            <a:off x="1828244" y="4167929"/>
            <a:ext cx="20940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dirty="0">
                <a:solidFill>
                  <a:schemeClr val="bg1">
                    <a:lumMod val="9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넌 나만 </a:t>
            </a:r>
            <a:r>
              <a:rPr lang="ko-KR" altLang="en-US" sz="1800" dirty="0" err="1">
                <a:solidFill>
                  <a:schemeClr val="bg1">
                    <a:lumMod val="95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바라바</a:t>
            </a:r>
            <a:endParaRPr lang="en-US" altLang="ko-KR" sz="1050" dirty="0">
              <a:solidFill>
                <a:schemeClr val="bg1">
                  <a:lumMod val="95000"/>
                </a:schemeClr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74578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67657A2-3A2B-0ABD-45A9-D3995B8142D4}"/>
              </a:ext>
            </a:extLst>
          </p:cNvPr>
          <p:cNvSpPr txBox="1"/>
          <p:nvPr/>
        </p:nvSpPr>
        <p:spPr>
          <a:xfrm>
            <a:off x="1065271" y="284686"/>
            <a:ext cx="4652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2. 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프로젝트 수행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데이터 탐색 및 시각화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B12F77E-4088-7A09-9F97-B5BA653691C9}"/>
              </a:ext>
            </a:extLst>
          </p:cNvPr>
          <p:cNvGrpSpPr/>
          <p:nvPr/>
        </p:nvGrpSpPr>
        <p:grpSpPr>
          <a:xfrm>
            <a:off x="382417" y="245733"/>
            <a:ext cx="550774" cy="869950"/>
            <a:chOff x="466293" y="346090"/>
            <a:chExt cx="550774" cy="869950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273CE71B-064C-1BA5-C023-AB5A1675AF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293" y="346090"/>
              <a:ext cx="550774" cy="869950"/>
            </a:xfrm>
            <a:custGeom>
              <a:avLst/>
              <a:gdLst>
                <a:gd name="T0" fmla="*/ 1006 w 2265"/>
                <a:gd name="T1" fmla="*/ 498 h 3578"/>
                <a:gd name="T2" fmla="*/ 831 w 2265"/>
                <a:gd name="T3" fmla="*/ 561 h 3578"/>
                <a:gd name="T4" fmla="*/ 686 w 2265"/>
                <a:gd name="T5" fmla="*/ 672 h 3578"/>
                <a:gd name="T6" fmla="*/ 577 w 2265"/>
                <a:gd name="T7" fmla="*/ 819 h 3578"/>
                <a:gd name="T8" fmla="*/ 513 w 2265"/>
                <a:gd name="T9" fmla="*/ 994 h 3578"/>
                <a:gd name="T10" fmla="*/ 504 w 2265"/>
                <a:gd name="T11" fmla="*/ 1188 h 3578"/>
                <a:gd name="T12" fmla="*/ 550 w 2265"/>
                <a:gd name="T13" fmla="*/ 1371 h 3578"/>
                <a:gd name="T14" fmla="*/ 645 w 2265"/>
                <a:gd name="T15" fmla="*/ 1529 h 3578"/>
                <a:gd name="T16" fmla="*/ 780 w 2265"/>
                <a:gd name="T17" fmla="*/ 1653 h 3578"/>
                <a:gd name="T18" fmla="*/ 944 w 2265"/>
                <a:gd name="T19" fmla="*/ 1733 h 3578"/>
                <a:gd name="T20" fmla="*/ 1133 w 2265"/>
                <a:gd name="T21" fmla="*/ 1761 h 3578"/>
                <a:gd name="T22" fmla="*/ 1321 w 2265"/>
                <a:gd name="T23" fmla="*/ 1733 h 3578"/>
                <a:gd name="T24" fmla="*/ 1487 w 2265"/>
                <a:gd name="T25" fmla="*/ 1653 h 3578"/>
                <a:gd name="T26" fmla="*/ 1621 w 2265"/>
                <a:gd name="T27" fmla="*/ 1529 h 3578"/>
                <a:gd name="T28" fmla="*/ 1715 w 2265"/>
                <a:gd name="T29" fmla="*/ 1371 h 3578"/>
                <a:gd name="T30" fmla="*/ 1762 w 2265"/>
                <a:gd name="T31" fmla="*/ 1188 h 3578"/>
                <a:gd name="T32" fmla="*/ 1752 w 2265"/>
                <a:gd name="T33" fmla="*/ 994 h 3578"/>
                <a:gd name="T34" fmla="*/ 1688 w 2265"/>
                <a:gd name="T35" fmla="*/ 819 h 3578"/>
                <a:gd name="T36" fmla="*/ 1580 w 2265"/>
                <a:gd name="T37" fmla="*/ 672 h 3578"/>
                <a:gd name="T38" fmla="*/ 1434 w 2265"/>
                <a:gd name="T39" fmla="*/ 561 h 3578"/>
                <a:gd name="T40" fmla="*/ 1260 w 2265"/>
                <a:gd name="T41" fmla="*/ 498 h 3578"/>
                <a:gd name="T42" fmla="*/ 1133 w 2265"/>
                <a:gd name="T43" fmla="*/ 0 h 3578"/>
                <a:gd name="T44" fmla="*/ 1308 w 2265"/>
                <a:gd name="T45" fmla="*/ 14 h 3578"/>
                <a:gd name="T46" fmla="*/ 1554 w 2265"/>
                <a:gd name="T47" fmla="*/ 82 h 3578"/>
                <a:gd name="T48" fmla="*/ 1774 w 2265"/>
                <a:gd name="T49" fmla="*/ 202 h 3578"/>
                <a:gd name="T50" fmla="*/ 1963 w 2265"/>
                <a:gd name="T51" fmla="*/ 364 h 3578"/>
                <a:gd name="T52" fmla="*/ 2111 w 2265"/>
                <a:gd name="T53" fmla="*/ 566 h 3578"/>
                <a:gd name="T54" fmla="*/ 2212 w 2265"/>
                <a:gd name="T55" fmla="*/ 798 h 3578"/>
                <a:gd name="T56" fmla="*/ 2262 w 2265"/>
                <a:gd name="T57" fmla="*/ 1054 h 3578"/>
                <a:gd name="T58" fmla="*/ 2253 w 2265"/>
                <a:gd name="T59" fmla="*/ 1312 h 3578"/>
                <a:gd name="T60" fmla="*/ 2190 w 2265"/>
                <a:gd name="T61" fmla="*/ 1552 h 3578"/>
                <a:gd name="T62" fmla="*/ 2090 w 2265"/>
                <a:gd name="T63" fmla="*/ 1752 h 3578"/>
                <a:gd name="T64" fmla="*/ 1963 w 2265"/>
                <a:gd name="T65" fmla="*/ 1921 h 3578"/>
                <a:gd name="T66" fmla="*/ 1880 w 2265"/>
                <a:gd name="T67" fmla="*/ 2012 h 3578"/>
                <a:gd name="T68" fmla="*/ 1798 w 2265"/>
                <a:gd name="T69" fmla="*/ 2114 h 3578"/>
                <a:gd name="T70" fmla="*/ 1656 w 2265"/>
                <a:gd name="T71" fmla="*/ 2346 h 3578"/>
                <a:gd name="T72" fmla="*/ 1502 w 2265"/>
                <a:gd name="T73" fmla="*/ 2639 h 3578"/>
                <a:gd name="T74" fmla="*/ 1379 w 2265"/>
                <a:gd name="T75" fmla="*/ 2911 h 3578"/>
                <a:gd name="T76" fmla="*/ 1284 w 2265"/>
                <a:gd name="T77" fmla="*/ 3154 h 3578"/>
                <a:gd name="T78" fmla="*/ 1214 w 2265"/>
                <a:gd name="T79" fmla="*/ 3360 h 3578"/>
                <a:gd name="T80" fmla="*/ 1167 w 2265"/>
                <a:gd name="T81" fmla="*/ 3520 h 3578"/>
                <a:gd name="T82" fmla="*/ 1145 w 2265"/>
                <a:gd name="T83" fmla="*/ 3575 h 3578"/>
                <a:gd name="T84" fmla="*/ 1124 w 2265"/>
                <a:gd name="T85" fmla="*/ 3563 h 3578"/>
                <a:gd name="T86" fmla="*/ 1089 w 2265"/>
                <a:gd name="T87" fmla="*/ 3422 h 3578"/>
                <a:gd name="T88" fmla="*/ 990 w 2265"/>
                <a:gd name="T89" fmla="*/ 3128 h 3578"/>
                <a:gd name="T90" fmla="*/ 857 w 2265"/>
                <a:gd name="T91" fmla="*/ 2826 h 3578"/>
                <a:gd name="T92" fmla="*/ 701 w 2265"/>
                <a:gd name="T93" fmla="*/ 2532 h 3578"/>
                <a:gd name="T94" fmla="*/ 538 w 2265"/>
                <a:gd name="T95" fmla="*/ 2258 h 3578"/>
                <a:gd name="T96" fmla="*/ 412 w 2265"/>
                <a:gd name="T97" fmla="*/ 2061 h 3578"/>
                <a:gd name="T98" fmla="*/ 331 w 2265"/>
                <a:gd name="T99" fmla="*/ 1958 h 3578"/>
                <a:gd name="T100" fmla="*/ 253 w 2265"/>
                <a:gd name="T101" fmla="*/ 1862 h 3578"/>
                <a:gd name="T102" fmla="*/ 118 w 2265"/>
                <a:gd name="T103" fmla="*/ 1648 h 3578"/>
                <a:gd name="T104" fmla="*/ 31 w 2265"/>
                <a:gd name="T105" fmla="*/ 1407 h 3578"/>
                <a:gd name="T106" fmla="*/ 0 w 2265"/>
                <a:gd name="T107" fmla="*/ 1144 h 3578"/>
                <a:gd name="T108" fmla="*/ 30 w 2265"/>
                <a:gd name="T109" fmla="*/ 881 h 3578"/>
                <a:gd name="T110" fmla="*/ 115 w 2265"/>
                <a:gd name="T111" fmla="*/ 640 h 3578"/>
                <a:gd name="T112" fmla="*/ 249 w 2265"/>
                <a:gd name="T113" fmla="*/ 428 h 3578"/>
                <a:gd name="T114" fmla="*/ 424 w 2265"/>
                <a:gd name="T115" fmla="*/ 251 h 3578"/>
                <a:gd name="T116" fmla="*/ 635 w 2265"/>
                <a:gd name="T117" fmla="*/ 116 h 3578"/>
                <a:gd name="T118" fmla="*/ 873 w 2265"/>
                <a:gd name="T119" fmla="*/ 30 h 3578"/>
                <a:gd name="T120" fmla="*/ 1133 w 2265"/>
                <a:gd name="T121" fmla="*/ 0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5" h="3578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BD906A2A-9B2F-1456-A88A-4DF406DC33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456" y="548494"/>
              <a:ext cx="128449" cy="129422"/>
            </a:xfrm>
            <a:custGeom>
              <a:avLst/>
              <a:gdLst>
                <a:gd name="T0" fmla="*/ 263 w 526"/>
                <a:gd name="T1" fmla="*/ 0 h 530"/>
                <a:gd name="T2" fmla="*/ 305 w 526"/>
                <a:gd name="T3" fmla="*/ 3 h 530"/>
                <a:gd name="T4" fmla="*/ 345 w 526"/>
                <a:gd name="T5" fmla="*/ 13 h 530"/>
                <a:gd name="T6" fmla="*/ 384 w 526"/>
                <a:gd name="T7" fmla="*/ 29 h 530"/>
                <a:gd name="T8" fmla="*/ 418 w 526"/>
                <a:gd name="T9" fmla="*/ 51 h 530"/>
                <a:gd name="T10" fmla="*/ 448 w 526"/>
                <a:gd name="T11" fmla="*/ 78 h 530"/>
                <a:gd name="T12" fmla="*/ 475 w 526"/>
                <a:gd name="T13" fmla="*/ 108 h 530"/>
                <a:gd name="T14" fmla="*/ 497 w 526"/>
                <a:gd name="T15" fmla="*/ 143 h 530"/>
                <a:gd name="T16" fmla="*/ 512 w 526"/>
                <a:gd name="T17" fmla="*/ 181 h 530"/>
                <a:gd name="T18" fmla="*/ 522 w 526"/>
                <a:gd name="T19" fmla="*/ 223 h 530"/>
                <a:gd name="T20" fmla="*/ 526 w 526"/>
                <a:gd name="T21" fmla="*/ 266 h 530"/>
                <a:gd name="T22" fmla="*/ 522 w 526"/>
                <a:gd name="T23" fmla="*/ 309 h 530"/>
                <a:gd name="T24" fmla="*/ 512 w 526"/>
                <a:gd name="T25" fmla="*/ 349 h 530"/>
                <a:gd name="T26" fmla="*/ 497 w 526"/>
                <a:gd name="T27" fmla="*/ 387 h 530"/>
                <a:gd name="T28" fmla="*/ 475 w 526"/>
                <a:gd name="T29" fmla="*/ 422 h 530"/>
                <a:gd name="T30" fmla="*/ 448 w 526"/>
                <a:gd name="T31" fmla="*/ 452 h 530"/>
                <a:gd name="T32" fmla="*/ 418 w 526"/>
                <a:gd name="T33" fmla="*/ 479 h 530"/>
                <a:gd name="T34" fmla="*/ 384 w 526"/>
                <a:gd name="T35" fmla="*/ 501 h 530"/>
                <a:gd name="T36" fmla="*/ 345 w 526"/>
                <a:gd name="T37" fmla="*/ 517 h 530"/>
                <a:gd name="T38" fmla="*/ 305 w 526"/>
                <a:gd name="T39" fmla="*/ 527 h 530"/>
                <a:gd name="T40" fmla="*/ 263 w 526"/>
                <a:gd name="T41" fmla="*/ 530 h 530"/>
                <a:gd name="T42" fmla="*/ 220 w 526"/>
                <a:gd name="T43" fmla="*/ 527 h 530"/>
                <a:gd name="T44" fmla="*/ 180 w 526"/>
                <a:gd name="T45" fmla="*/ 517 h 530"/>
                <a:gd name="T46" fmla="*/ 142 w 526"/>
                <a:gd name="T47" fmla="*/ 501 h 530"/>
                <a:gd name="T48" fmla="*/ 108 w 526"/>
                <a:gd name="T49" fmla="*/ 479 h 530"/>
                <a:gd name="T50" fmla="*/ 77 w 526"/>
                <a:gd name="T51" fmla="*/ 452 h 530"/>
                <a:gd name="T52" fmla="*/ 51 w 526"/>
                <a:gd name="T53" fmla="*/ 422 h 530"/>
                <a:gd name="T54" fmla="*/ 29 w 526"/>
                <a:gd name="T55" fmla="*/ 387 h 530"/>
                <a:gd name="T56" fmla="*/ 14 w 526"/>
                <a:gd name="T57" fmla="*/ 349 h 530"/>
                <a:gd name="T58" fmla="*/ 4 w 526"/>
                <a:gd name="T59" fmla="*/ 309 h 530"/>
                <a:gd name="T60" fmla="*/ 0 w 526"/>
                <a:gd name="T61" fmla="*/ 266 h 530"/>
                <a:gd name="T62" fmla="*/ 4 w 526"/>
                <a:gd name="T63" fmla="*/ 223 h 530"/>
                <a:gd name="T64" fmla="*/ 14 w 526"/>
                <a:gd name="T65" fmla="*/ 181 h 530"/>
                <a:gd name="T66" fmla="*/ 29 w 526"/>
                <a:gd name="T67" fmla="*/ 143 h 530"/>
                <a:gd name="T68" fmla="*/ 51 w 526"/>
                <a:gd name="T69" fmla="*/ 108 h 530"/>
                <a:gd name="T70" fmla="*/ 77 w 526"/>
                <a:gd name="T71" fmla="*/ 78 h 530"/>
                <a:gd name="T72" fmla="*/ 108 w 526"/>
                <a:gd name="T73" fmla="*/ 51 h 530"/>
                <a:gd name="T74" fmla="*/ 142 w 526"/>
                <a:gd name="T75" fmla="*/ 29 h 530"/>
                <a:gd name="T76" fmla="*/ 180 w 526"/>
                <a:gd name="T77" fmla="*/ 13 h 530"/>
                <a:gd name="T78" fmla="*/ 220 w 526"/>
                <a:gd name="T79" fmla="*/ 3 h 530"/>
                <a:gd name="T80" fmla="*/ 263 w 526"/>
                <a:gd name="T81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6" h="530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3D54AC08-EB8B-2A79-C0AC-7613B6932662}"/>
              </a:ext>
            </a:extLst>
          </p:cNvPr>
          <p:cNvSpPr txBox="1"/>
          <p:nvPr/>
        </p:nvSpPr>
        <p:spPr>
          <a:xfrm>
            <a:off x="593580" y="1287284"/>
            <a:ext cx="46527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3) 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서울시 개인형 이동장치 견인 현황</a:t>
            </a:r>
            <a:endParaRPr lang="en-US" altLang="ko-KR" sz="20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E29533C6-129C-0493-4E10-80B083A05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3627" y="1764955"/>
            <a:ext cx="4715563" cy="332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DEB7E56-70E6-1515-522E-E622076C74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20" y="1764955"/>
            <a:ext cx="5835292" cy="33280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3" name="그룹 52">
            <a:extLst>
              <a:ext uri="{FF2B5EF4-FFF2-40B4-BE49-F238E27FC236}">
                <a16:creationId xmlns:a16="http://schemas.microsoft.com/office/drawing/2014/main" id="{1F473BF6-D8B5-9D0E-8A56-8DFE5F47C2EF}"/>
              </a:ext>
            </a:extLst>
          </p:cNvPr>
          <p:cNvGrpSpPr/>
          <p:nvPr/>
        </p:nvGrpSpPr>
        <p:grpSpPr>
          <a:xfrm>
            <a:off x="1285860" y="5206311"/>
            <a:ext cx="4211608" cy="1367003"/>
            <a:chOff x="980152" y="5170605"/>
            <a:chExt cx="4211608" cy="1367003"/>
          </a:xfrm>
        </p:grpSpPr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77464D5A-8E51-CFB1-0FBD-F49E92A92BC3}"/>
                </a:ext>
              </a:extLst>
            </p:cNvPr>
            <p:cNvGrpSpPr/>
            <p:nvPr/>
          </p:nvGrpSpPr>
          <p:grpSpPr>
            <a:xfrm>
              <a:off x="3282178" y="6229844"/>
              <a:ext cx="1739404" cy="296684"/>
              <a:chOff x="1065271" y="5234409"/>
              <a:chExt cx="1739404" cy="296684"/>
            </a:xfrm>
          </p:grpSpPr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3D345DCD-2515-FB8C-AF39-B6715C44141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65271" y="5234409"/>
                <a:ext cx="296684" cy="296684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529DADAD-7CC0-B8F1-E442-D7571F90EABE}"/>
                  </a:ext>
                </a:extLst>
              </p:cNvPr>
              <p:cNvSpPr txBox="1"/>
              <p:nvPr/>
            </p:nvSpPr>
            <p:spPr>
              <a:xfrm>
                <a:off x="1361955" y="5234409"/>
                <a:ext cx="14427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네오 OTF ExtraBold" panose="00000900000000000000" pitchFamily="50" charset="-127"/>
                    <a:ea typeface="나눔스퀘어 네오 OTF ExtraBold" panose="00000900000000000000" pitchFamily="50" charset="-127"/>
                  </a:rPr>
                  <a:t>그 외 주차금지구역</a:t>
                </a:r>
              </a:p>
            </p:txBody>
          </p:sp>
        </p:grpSp>
        <p:grpSp>
          <p:nvGrpSpPr>
            <p:cNvPr id="41" name="그룹 40">
              <a:extLst>
                <a:ext uri="{FF2B5EF4-FFF2-40B4-BE49-F238E27FC236}">
                  <a16:creationId xmlns:a16="http://schemas.microsoft.com/office/drawing/2014/main" id="{561F1C9C-6401-F89E-009E-7F298730FE42}"/>
                </a:ext>
              </a:extLst>
            </p:cNvPr>
            <p:cNvGrpSpPr/>
            <p:nvPr/>
          </p:nvGrpSpPr>
          <p:grpSpPr>
            <a:xfrm>
              <a:off x="980152" y="5170605"/>
              <a:ext cx="2057664" cy="461665"/>
              <a:chOff x="837935" y="5844703"/>
              <a:chExt cx="2057664" cy="461665"/>
            </a:xfrm>
          </p:grpSpPr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928B8110-D66D-7EE4-7F23-C9DF7445BD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935" y="5927193"/>
                <a:ext cx="333770" cy="296684"/>
              </a:xfrm>
              <a:prstGeom prst="rect">
                <a:avLst/>
              </a:prstGeom>
            </p:spPr>
          </p:pic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1EA6B403-57D0-3879-FC6C-3B98DE059BED}"/>
                  </a:ext>
                </a:extLst>
              </p:cNvPr>
              <p:cNvSpPr txBox="1"/>
              <p:nvPr/>
            </p:nvSpPr>
            <p:spPr>
              <a:xfrm>
                <a:off x="1153914" y="5844703"/>
                <a:ext cx="174168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네오 OTF ExtraBold" panose="00000900000000000000" pitchFamily="50" charset="-127"/>
                    <a:ea typeface="나눔스퀘어 네오 OTF ExtraBold" panose="00000900000000000000" pitchFamily="50" charset="-127"/>
                  </a:rPr>
                  <a:t>보행자와 차량이 분리된 차도 및 자전거도로</a:t>
                </a:r>
              </a:p>
            </p:txBody>
          </p:sp>
        </p:grp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C3BF3F92-0903-313E-ED80-EC1EF241EB57}"/>
                </a:ext>
              </a:extLst>
            </p:cNvPr>
            <p:cNvGrpSpPr/>
            <p:nvPr/>
          </p:nvGrpSpPr>
          <p:grpSpPr>
            <a:xfrm>
              <a:off x="1017237" y="5742316"/>
              <a:ext cx="2001284" cy="296684"/>
              <a:chOff x="1017237" y="5742316"/>
              <a:chExt cx="2001284" cy="296684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B41C8D4E-2376-7871-17CA-26B3A9E6D94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37" y="5742316"/>
                <a:ext cx="259599" cy="296684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52DDB0F6-9CA1-F7C1-125E-2B2F4380EB8A}"/>
                  </a:ext>
                </a:extLst>
              </p:cNvPr>
              <p:cNvSpPr txBox="1"/>
              <p:nvPr/>
            </p:nvSpPr>
            <p:spPr>
              <a:xfrm>
                <a:off x="1276836" y="5752158"/>
                <a:ext cx="1741685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네오 OTF ExtraBold" panose="00000900000000000000" pitchFamily="50" charset="-127"/>
                    <a:ea typeface="나눔스퀘어 네오 OTF ExtraBold" panose="00000900000000000000" pitchFamily="50" charset="-127"/>
                  </a:rPr>
                  <a:t>지하철역 출구 전면 </a:t>
                </a:r>
                <a:r>
                  <a:rPr lang="en-US" altLang="ko-KR" sz="1200" dirty="0">
                    <a:latin typeface="나눔스퀘어 네오 OTF ExtraBold" panose="00000900000000000000" pitchFamily="50" charset="-127"/>
                    <a:ea typeface="나눔스퀘어 네오 OTF ExtraBold" panose="00000900000000000000" pitchFamily="50" charset="-127"/>
                  </a:rPr>
                  <a:t>5M</a:t>
                </a:r>
                <a:endParaRPr lang="ko-KR" altLang="en-US" sz="12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C9ACB5A4-87F8-27B4-E3CA-7FC98ADD4639}"/>
                </a:ext>
              </a:extLst>
            </p:cNvPr>
            <p:cNvGrpSpPr/>
            <p:nvPr/>
          </p:nvGrpSpPr>
          <p:grpSpPr>
            <a:xfrm>
              <a:off x="1017237" y="6231536"/>
              <a:ext cx="1885467" cy="306072"/>
              <a:chOff x="1017237" y="6231536"/>
              <a:chExt cx="1885467" cy="306072"/>
            </a:xfrm>
          </p:grpSpPr>
          <p:pic>
            <p:nvPicPr>
              <p:cNvPr id="27" name="그림 26">
                <a:extLst>
                  <a:ext uri="{FF2B5EF4-FFF2-40B4-BE49-F238E27FC236}">
                    <a16:creationId xmlns:a16="http://schemas.microsoft.com/office/drawing/2014/main" id="{F06D4D53-80D1-7E4E-F11C-3F975CBEF3C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17237" y="6231536"/>
                <a:ext cx="296684" cy="296684"/>
              </a:xfrm>
              <a:prstGeom prst="rect">
                <a:avLst/>
              </a:prstGeom>
            </p:spPr>
          </p:pic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ED563714-01BD-1322-2C4A-B3A494E36057}"/>
                  </a:ext>
                </a:extLst>
              </p:cNvPr>
              <p:cNvSpPr txBox="1"/>
              <p:nvPr/>
            </p:nvSpPr>
            <p:spPr>
              <a:xfrm>
                <a:off x="1296131" y="6260609"/>
                <a:ext cx="1606573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네오 OTF ExtraBold" panose="00000900000000000000" pitchFamily="50" charset="-127"/>
                    <a:ea typeface="나눔스퀘어 네오 OTF ExtraBold" panose="00000900000000000000" pitchFamily="50" charset="-127"/>
                  </a:rPr>
                  <a:t>버스정류소 전면 </a:t>
                </a:r>
                <a:r>
                  <a:rPr lang="en-US" altLang="ko-KR" sz="1200" dirty="0">
                    <a:latin typeface="나눔스퀘어 네오 OTF ExtraBold" panose="00000900000000000000" pitchFamily="50" charset="-127"/>
                    <a:ea typeface="나눔스퀘어 네오 OTF ExtraBold" panose="00000900000000000000" pitchFamily="50" charset="-127"/>
                  </a:rPr>
                  <a:t>5M</a:t>
                </a:r>
                <a:endParaRPr lang="ko-KR" altLang="en-US" sz="12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2B89EA5-38C1-A2A3-C47E-0084185C03A7}"/>
                </a:ext>
              </a:extLst>
            </p:cNvPr>
            <p:cNvGrpSpPr/>
            <p:nvPr/>
          </p:nvGrpSpPr>
          <p:grpSpPr>
            <a:xfrm>
              <a:off x="3245091" y="5263215"/>
              <a:ext cx="1946669" cy="296684"/>
              <a:chOff x="3245091" y="5263215"/>
              <a:chExt cx="1946669" cy="296684"/>
            </a:xfrm>
          </p:grpSpPr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22C2F422-C050-540A-5598-BC90641EF66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45091" y="5263215"/>
                <a:ext cx="370855" cy="296684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82ABF313-63FE-9F1B-B216-A8A3B225C712}"/>
                  </a:ext>
                </a:extLst>
              </p:cNvPr>
              <p:cNvSpPr txBox="1"/>
              <p:nvPr/>
            </p:nvSpPr>
            <p:spPr>
              <a:xfrm>
                <a:off x="3578862" y="5272780"/>
                <a:ext cx="1612898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 err="1">
                    <a:latin typeface="나눔스퀘어 네오 OTF ExtraBold" panose="00000900000000000000" pitchFamily="50" charset="-127"/>
                    <a:ea typeface="나눔스퀘어 네오 OTF ExtraBold" panose="00000900000000000000" pitchFamily="50" charset="-127"/>
                  </a:rPr>
                  <a:t>점자블럭</a:t>
                </a:r>
                <a:r>
                  <a:rPr lang="ko-KR" altLang="en-US" sz="1200" dirty="0">
                    <a:latin typeface="나눔스퀘어 네오 OTF ExtraBold" panose="00000900000000000000" pitchFamily="50" charset="-127"/>
                    <a:ea typeface="나눔스퀘어 네오 OTF ExtraBold" panose="00000900000000000000" pitchFamily="50" charset="-127"/>
                  </a:rPr>
                  <a:t> 및 </a:t>
                </a:r>
                <a:r>
                  <a:rPr lang="ko-KR" altLang="en-US" sz="1200" dirty="0" err="1">
                    <a:latin typeface="나눔스퀘어 네오 OTF ExtraBold" panose="00000900000000000000" pitchFamily="50" charset="-127"/>
                    <a:ea typeface="나눔스퀘어 네오 OTF ExtraBold" panose="00000900000000000000" pitchFamily="50" charset="-127"/>
                  </a:rPr>
                  <a:t>교통섬</a:t>
                </a:r>
                <a:r>
                  <a:rPr lang="ko-KR" altLang="en-US" sz="1200" dirty="0">
                    <a:latin typeface="나눔스퀘어 네오 OTF ExtraBold" panose="00000900000000000000" pitchFamily="50" charset="-127"/>
                    <a:ea typeface="나눔스퀘어 네오 OTF ExtraBold" panose="00000900000000000000" pitchFamily="50" charset="-127"/>
                  </a:rPr>
                  <a:t> 위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1DF2D645-AC4E-0441-BB66-69D2D995F99C}"/>
                </a:ext>
              </a:extLst>
            </p:cNvPr>
            <p:cNvGrpSpPr/>
            <p:nvPr/>
          </p:nvGrpSpPr>
          <p:grpSpPr>
            <a:xfrm>
              <a:off x="3300720" y="5728826"/>
              <a:ext cx="1720862" cy="296684"/>
              <a:chOff x="3300720" y="5728826"/>
              <a:chExt cx="1720862" cy="296684"/>
            </a:xfrm>
          </p:grpSpPr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79934640-524A-3897-6B32-7B08175DAC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00720" y="5728826"/>
                <a:ext cx="259599" cy="296684"/>
              </a:xfrm>
              <a:prstGeom prst="rect">
                <a:avLst/>
              </a:prstGeom>
            </p:spPr>
          </p:pic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A26C0B77-B2B1-ABEA-A311-E81659E322F7}"/>
                  </a:ext>
                </a:extLst>
              </p:cNvPr>
              <p:cNvSpPr txBox="1"/>
              <p:nvPr/>
            </p:nvSpPr>
            <p:spPr>
              <a:xfrm>
                <a:off x="3578862" y="5748511"/>
                <a:ext cx="1442720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200" dirty="0">
                    <a:latin typeface="나눔스퀘어 네오 OTF ExtraBold" panose="00000900000000000000" pitchFamily="50" charset="-127"/>
                    <a:ea typeface="나눔스퀘어 네오 OTF ExtraBold" panose="00000900000000000000" pitchFamily="50" charset="-127"/>
                  </a:rPr>
                  <a:t>횡단보도 전후 </a:t>
                </a:r>
                <a:r>
                  <a:rPr lang="en-US" altLang="ko-KR" sz="1200" dirty="0">
                    <a:latin typeface="나눔스퀘어 네오 OTF ExtraBold" panose="00000900000000000000" pitchFamily="50" charset="-127"/>
                    <a:ea typeface="나눔스퀘어 네오 OTF ExtraBold" panose="00000900000000000000" pitchFamily="50" charset="-127"/>
                  </a:rPr>
                  <a:t>3M</a:t>
                </a:r>
                <a:endParaRPr lang="ko-KR" altLang="en-US" sz="12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endParaRPr>
              </a:p>
            </p:txBody>
          </p:sp>
        </p:grpSp>
      </p:grpSp>
      <p:grpSp>
        <p:nvGrpSpPr>
          <p:cNvPr id="54" name="그룹 53">
            <a:extLst>
              <a:ext uri="{FF2B5EF4-FFF2-40B4-BE49-F238E27FC236}">
                <a16:creationId xmlns:a16="http://schemas.microsoft.com/office/drawing/2014/main" id="{1A0EA5E8-C28F-C3C6-DD0A-3CEA9A947628}"/>
              </a:ext>
            </a:extLst>
          </p:cNvPr>
          <p:cNvGrpSpPr/>
          <p:nvPr/>
        </p:nvGrpSpPr>
        <p:grpSpPr>
          <a:xfrm>
            <a:off x="6213175" y="5162791"/>
            <a:ext cx="5441112" cy="869950"/>
            <a:chOff x="6213175" y="5162791"/>
            <a:chExt cx="5441112" cy="869950"/>
          </a:xfrm>
        </p:grpSpPr>
        <p:sp>
          <p:nvSpPr>
            <p:cNvPr id="52" name="사각형: 둥근 모서리 51">
              <a:extLst>
                <a:ext uri="{FF2B5EF4-FFF2-40B4-BE49-F238E27FC236}">
                  <a16:creationId xmlns:a16="http://schemas.microsoft.com/office/drawing/2014/main" id="{16DE8E87-68AA-61B9-FFCC-57320B52109B}"/>
                </a:ext>
              </a:extLst>
            </p:cNvPr>
            <p:cNvSpPr/>
            <p:nvPr/>
          </p:nvSpPr>
          <p:spPr>
            <a:xfrm>
              <a:off x="6293438" y="5162791"/>
              <a:ext cx="5280586" cy="8699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5069F8A9-C01B-FD54-F324-34CF08516CEB}"/>
                </a:ext>
              </a:extLst>
            </p:cNvPr>
            <p:cNvSpPr txBox="1"/>
            <p:nvPr/>
          </p:nvSpPr>
          <p:spPr>
            <a:xfrm>
              <a:off x="6213175" y="5308486"/>
              <a:ext cx="5441112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solidFill>
                    <a:srgbClr val="000000"/>
                  </a:solidFill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견인 건수 많은 유형</a:t>
              </a:r>
              <a:endParaRPr lang="en-US" altLang="ko-KR" dirty="0">
                <a:solidFill>
                  <a:srgbClr val="0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  <a:p>
              <a:pPr algn="ctr"/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➔</a:t>
              </a:r>
              <a:r>
                <a:rPr lang="ko-KR" altLang="en-US" sz="1800" b="0" i="0" u="none" strike="noStrike" dirty="0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보행자와 차량이 분리된 차도 및 자전거 도로</a:t>
              </a:r>
              <a:endPara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19515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A4C02E3C-AF39-4B99-8FFB-7A1791AD990B}"/>
              </a:ext>
            </a:extLst>
          </p:cNvPr>
          <p:cNvSpPr/>
          <p:nvPr/>
        </p:nvSpPr>
        <p:spPr>
          <a:xfrm>
            <a:off x="593580" y="5458906"/>
            <a:ext cx="5280586" cy="86995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CDC1839-66C1-C2E9-61EA-A1CFBA8A2538}"/>
              </a:ext>
            </a:extLst>
          </p:cNvPr>
          <p:cNvSpPr txBox="1"/>
          <p:nvPr/>
        </p:nvSpPr>
        <p:spPr>
          <a:xfrm>
            <a:off x="1065271" y="284686"/>
            <a:ext cx="4652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2. 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프로젝트 수행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데이터 탐색 및 시각화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F935606-7817-89FE-1A79-CD5CA9042B1B}"/>
              </a:ext>
            </a:extLst>
          </p:cNvPr>
          <p:cNvGrpSpPr/>
          <p:nvPr/>
        </p:nvGrpSpPr>
        <p:grpSpPr>
          <a:xfrm>
            <a:off x="382417" y="245733"/>
            <a:ext cx="550774" cy="869950"/>
            <a:chOff x="466293" y="346090"/>
            <a:chExt cx="550774" cy="869950"/>
          </a:xfrm>
        </p:grpSpPr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4A7DFB51-A427-DC09-A89F-AAF1665DC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293" y="346090"/>
              <a:ext cx="550774" cy="869950"/>
            </a:xfrm>
            <a:custGeom>
              <a:avLst/>
              <a:gdLst>
                <a:gd name="T0" fmla="*/ 1006 w 2265"/>
                <a:gd name="T1" fmla="*/ 498 h 3578"/>
                <a:gd name="T2" fmla="*/ 831 w 2265"/>
                <a:gd name="T3" fmla="*/ 561 h 3578"/>
                <a:gd name="T4" fmla="*/ 686 w 2265"/>
                <a:gd name="T5" fmla="*/ 672 h 3578"/>
                <a:gd name="T6" fmla="*/ 577 w 2265"/>
                <a:gd name="T7" fmla="*/ 819 h 3578"/>
                <a:gd name="T8" fmla="*/ 513 w 2265"/>
                <a:gd name="T9" fmla="*/ 994 h 3578"/>
                <a:gd name="T10" fmla="*/ 504 w 2265"/>
                <a:gd name="T11" fmla="*/ 1188 h 3578"/>
                <a:gd name="T12" fmla="*/ 550 w 2265"/>
                <a:gd name="T13" fmla="*/ 1371 h 3578"/>
                <a:gd name="T14" fmla="*/ 645 w 2265"/>
                <a:gd name="T15" fmla="*/ 1529 h 3578"/>
                <a:gd name="T16" fmla="*/ 780 w 2265"/>
                <a:gd name="T17" fmla="*/ 1653 h 3578"/>
                <a:gd name="T18" fmla="*/ 944 w 2265"/>
                <a:gd name="T19" fmla="*/ 1733 h 3578"/>
                <a:gd name="T20" fmla="*/ 1133 w 2265"/>
                <a:gd name="T21" fmla="*/ 1761 h 3578"/>
                <a:gd name="T22" fmla="*/ 1321 w 2265"/>
                <a:gd name="T23" fmla="*/ 1733 h 3578"/>
                <a:gd name="T24" fmla="*/ 1487 w 2265"/>
                <a:gd name="T25" fmla="*/ 1653 h 3578"/>
                <a:gd name="T26" fmla="*/ 1621 w 2265"/>
                <a:gd name="T27" fmla="*/ 1529 h 3578"/>
                <a:gd name="T28" fmla="*/ 1715 w 2265"/>
                <a:gd name="T29" fmla="*/ 1371 h 3578"/>
                <a:gd name="T30" fmla="*/ 1762 w 2265"/>
                <a:gd name="T31" fmla="*/ 1188 h 3578"/>
                <a:gd name="T32" fmla="*/ 1752 w 2265"/>
                <a:gd name="T33" fmla="*/ 994 h 3578"/>
                <a:gd name="T34" fmla="*/ 1688 w 2265"/>
                <a:gd name="T35" fmla="*/ 819 h 3578"/>
                <a:gd name="T36" fmla="*/ 1580 w 2265"/>
                <a:gd name="T37" fmla="*/ 672 h 3578"/>
                <a:gd name="T38" fmla="*/ 1434 w 2265"/>
                <a:gd name="T39" fmla="*/ 561 h 3578"/>
                <a:gd name="T40" fmla="*/ 1260 w 2265"/>
                <a:gd name="T41" fmla="*/ 498 h 3578"/>
                <a:gd name="T42" fmla="*/ 1133 w 2265"/>
                <a:gd name="T43" fmla="*/ 0 h 3578"/>
                <a:gd name="T44" fmla="*/ 1308 w 2265"/>
                <a:gd name="T45" fmla="*/ 14 h 3578"/>
                <a:gd name="T46" fmla="*/ 1554 w 2265"/>
                <a:gd name="T47" fmla="*/ 82 h 3578"/>
                <a:gd name="T48" fmla="*/ 1774 w 2265"/>
                <a:gd name="T49" fmla="*/ 202 h 3578"/>
                <a:gd name="T50" fmla="*/ 1963 w 2265"/>
                <a:gd name="T51" fmla="*/ 364 h 3578"/>
                <a:gd name="T52" fmla="*/ 2111 w 2265"/>
                <a:gd name="T53" fmla="*/ 566 h 3578"/>
                <a:gd name="T54" fmla="*/ 2212 w 2265"/>
                <a:gd name="T55" fmla="*/ 798 h 3578"/>
                <a:gd name="T56" fmla="*/ 2262 w 2265"/>
                <a:gd name="T57" fmla="*/ 1054 h 3578"/>
                <a:gd name="T58" fmla="*/ 2253 w 2265"/>
                <a:gd name="T59" fmla="*/ 1312 h 3578"/>
                <a:gd name="T60" fmla="*/ 2190 w 2265"/>
                <a:gd name="T61" fmla="*/ 1552 h 3578"/>
                <a:gd name="T62" fmla="*/ 2090 w 2265"/>
                <a:gd name="T63" fmla="*/ 1752 h 3578"/>
                <a:gd name="T64" fmla="*/ 1963 w 2265"/>
                <a:gd name="T65" fmla="*/ 1921 h 3578"/>
                <a:gd name="T66" fmla="*/ 1880 w 2265"/>
                <a:gd name="T67" fmla="*/ 2012 h 3578"/>
                <a:gd name="T68" fmla="*/ 1798 w 2265"/>
                <a:gd name="T69" fmla="*/ 2114 h 3578"/>
                <a:gd name="T70" fmla="*/ 1656 w 2265"/>
                <a:gd name="T71" fmla="*/ 2346 h 3578"/>
                <a:gd name="T72" fmla="*/ 1502 w 2265"/>
                <a:gd name="T73" fmla="*/ 2639 h 3578"/>
                <a:gd name="T74" fmla="*/ 1379 w 2265"/>
                <a:gd name="T75" fmla="*/ 2911 h 3578"/>
                <a:gd name="T76" fmla="*/ 1284 w 2265"/>
                <a:gd name="T77" fmla="*/ 3154 h 3578"/>
                <a:gd name="T78" fmla="*/ 1214 w 2265"/>
                <a:gd name="T79" fmla="*/ 3360 h 3578"/>
                <a:gd name="T80" fmla="*/ 1167 w 2265"/>
                <a:gd name="T81" fmla="*/ 3520 h 3578"/>
                <a:gd name="T82" fmla="*/ 1145 w 2265"/>
                <a:gd name="T83" fmla="*/ 3575 h 3578"/>
                <a:gd name="T84" fmla="*/ 1124 w 2265"/>
                <a:gd name="T85" fmla="*/ 3563 h 3578"/>
                <a:gd name="T86" fmla="*/ 1089 w 2265"/>
                <a:gd name="T87" fmla="*/ 3422 h 3578"/>
                <a:gd name="T88" fmla="*/ 990 w 2265"/>
                <a:gd name="T89" fmla="*/ 3128 h 3578"/>
                <a:gd name="T90" fmla="*/ 857 w 2265"/>
                <a:gd name="T91" fmla="*/ 2826 h 3578"/>
                <a:gd name="T92" fmla="*/ 701 w 2265"/>
                <a:gd name="T93" fmla="*/ 2532 h 3578"/>
                <a:gd name="T94" fmla="*/ 538 w 2265"/>
                <a:gd name="T95" fmla="*/ 2258 h 3578"/>
                <a:gd name="T96" fmla="*/ 412 w 2265"/>
                <a:gd name="T97" fmla="*/ 2061 h 3578"/>
                <a:gd name="T98" fmla="*/ 331 w 2265"/>
                <a:gd name="T99" fmla="*/ 1958 h 3578"/>
                <a:gd name="T100" fmla="*/ 253 w 2265"/>
                <a:gd name="T101" fmla="*/ 1862 h 3578"/>
                <a:gd name="T102" fmla="*/ 118 w 2265"/>
                <a:gd name="T103" fmla="*/ 1648 h 3578"/>
                <a:gd name="T104" fmla="*/ 31 w 2265"/>
                <a:gd name="T105" fmla="*/ 1407 h 3578"/>
                <a:gd name="T106" fmla="*/ 0 w 2265"/>
                <a:gd name="T107" fmla="*/ 1144 h 3578"/>
                <a:gd name="T108" fmla="*/ 30 w 2265"/>
                <a:gd name="T109" fmla="*/ 881 h 3578"/>
                <a:gd name="T110" fmla="*/ 115 w 2265"/>
                <a:gd name="T111" fmla="*/ 640 h 3578"/>
                <a:gd name="T112" fmla="*/ 249 w 2265"/>
                <a:gd name="T113" fmla="*/ 428 h 3578"/>
                <a:gd name="T114" fmla="*/ 424 w 2265"/>
                <a:gd name="T115" fmla="*/ 251 h 3578"/>
                <a:gd name="T116" fmla="*/ 635 w 2265"/>
                <a:gd name="T117" fmla="*/ 116 h 3578"/>
                <a:gd name="T118" fmla="*/ 873 w 2265"/>
                <a:gd name="T119" fmla="*/ 30 h 3578"/>
                <a:gd name="T120" fmla="*/ 1133 w 2265"/>
                <a:gd name="T121" fmla="*/ 0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5" h="3578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" name="Freeform 12">
              <a:extLst>
                <a:ext uri="{FF2B5EF4-FFF2-40B4-BE49-F238E27FC236}">
                  <a16:creationId xmlns:a16="http://schemas.microsoft.com/office/drawing/2014/main" id="{45962C70-85B9-2FB5-5008-E56A5C02992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456" y="548494"/>
              <a:ext cx="128449" cy="129422"/>
            </a:xfrm>
            <a:custGeom>
              <a:avLst/>
              <a:gdLst>
                <a:gd name="T0" fmla="*/ 263 w 526"/>
                <a:gd name="T1" fmla="*/ 0 h 530"/>
                <a:gd name="T2" fmla="*/ 305 w 526"/>
                <a:gd name="T3" fmla="*/ 3 h 530"/>
                <a:gd name="T4" fmla="*/ 345 w 526"/>
                <a:gd name="T5" fmla="*/ 13 h 530"/>
                <a:gd name="T6" fmla="*/ 384 w 526"/>
                <a:gd name="T7" fmla="*/ 29 h 530"/>
                <a:gd name="T8" fmla="*/ 418 w 526"/>
                <a:gd name="T9" fmla="*/ 51 h 530"/>
                <a:gd name="T10" fmla="*/ 448 w 526"/>
                <a:gd name="T11" fmla="*/ 78 h 530"/>
                <a:gd name="T12" fmla="*/ 475 w 526"/>
                <a:gd name="T13" fmla="*/ 108 h 530"/>
                <a:gd name="T14" fmla="*/ 497 w 526"/>
                <a:gd name="T15" fmla="*/ 143 h 530"/>
                <a:gd name="T16" fmla="*/ 512 w 526"/>
                <a:gd name="T17" fmla="*/ 181 h 530"/>
                <a:gd name="T18" fmla="*/ 522 w 526"/>
                <a:gd name="T19" fmla="*/ 223 h 530"/>
                <a:gd name="T20" fmla="*/ 526 w 526"/>
                <a:gd name="T21" fmla="*/ 266 h 530"/>
                <a:gd name="T22" fmla="*/ 522 w 526"/>
                <a:gd name="T23" fmla="*/ 309 h 530"/>
                <a:gd name="T24" fmla="*/ 512 w 526"/>
                <a:gd name="T25" fmla="*/ 349 h 530"/>
                <a:gd name="T26" fmla="*/ 497 w 526"/>
                <a:gd name="T27" fmla="*/ 387 h 530"/>
                <a:gd name="T28" fmla="*/ 475 w 526"/>
                <a:gd name="T29" fmla="*/ 422 h 530"/>
                <a:gd name="T30" fmla="*/ 448 w 526"/>
                <a:gd name="T31" fmla="*/ 452 h 530"/>
                <a:gd name="T32" fmla="*/ 418 w 526"/>
                <a:gd name="T33" fmla="*/ 479 h 530"/>
                <a:gd name="T34" fmla="*/ 384 w 526"/>
                <a:gd name="T35" fmla="*/ 501 h 530"/>
                <a:gd name="T36" fmla="*/ 345 w 526"/>
                <a:gd name="T37" fmla="*/ 517 h 530"/>
                <a:gd name="T38" fmla="*/ 305 w 526"/>
                <a:gd name="T39" fmla="*/ 527 h 530"/>
                <a:gd name="T40" fmla="*/ 263 w 526"/>
                <a:gd name="T41" fmla="*/ 530 h 530"/>
                <a:gd name="T42" fmla="*/ 220 w 526"/>
                <a:gd name="T43" fmla="*/ 527 h 530"/>
                <a:gd name="T44" fmla="*/ 180 w 526"/>
                <a:gd name="T45" fmla="*/ 517 h 530"/>
                <a:gd name="T46" fmla="*/ 142 w 526"/>
                <a:gd name="T47" fmla="*/ 501 h 530"/>
                <a:gd name="T48" fmla="*/ 108 w 526"/>
                <a:gd name="T49" fmla="*/ 479 h 530"/>
                <a:gd name="T50" fmla="*/ 77 w 526"/>
                <a:gd name="T51" fmla="*/ 452 h 530"/>
                <a:gd name="T52" fmla="*/ 51 w 526"/>
                <a:gd name="T53" fmla="*/ 422 h 530"/>
                <a:gd name="T54" fmla="*/ 29 w 526"/>
                <a:gd name="T55" fmla="*/ 387 h 530"/>
                <a:gd name="T56" fmla="*/ 14 w 526"/>
                <a:gd name="T57" fmla="*/ 349 h 530"/>
                <a:gd name="T58" fmla="*/ 4 w 526"/>
                <a:gd name="T59" fmla="*/ 309 h 530"/>
                <a:gd name="T60" fmla="*/ 0 w 526"/>
                <a:gd name="T61" fmla="*/ 266 h 530"/>
                <a:gd name="T62" fmla="*/ 4 w 526"/>
                <a:gd name="T63" fmla="*/ 223 h 530"/>
                <a:gd name="T64" fmla="*/ 14 w 526"/>
                <a:gd name="T65" fmla="*/ 181 h 530"/>
                <a:gd name="T66" fmla="*/ 29 w 526"/>
                <a:gd name="T67" fmla="*/ 143 h 530"/>
                <a:gd name="T68" fmla="*/ 51 w 526"/>
                <a:gd name="T69" fmla="*/ 108 h 530"/>
                <a:gd name="T70" fmla="*/ 77 w 526"/>
                <a:gd name="T71" fmla="*/ 78 h 530"/>
                <a:gd name="T72" fmla="*/ 108 w 526"/>
                <a:gd name="T73" fmla="*/ 51 h 530"/>
                <a:gd name="T74" fmla="*/ 142 w 526"/>
                <a:gd name="T75" fmla="*/ 29 h 530"/>
                <a:gd name="T76" fmla="*/ 180 w 526"/>
                <a:gd name="T77" fmla="*/ 13 h 530"/>
                <a:gd name="T78" fmla="*/ 220 w 526"/>
                <a:gd name="T79" fmla="*/ 3 h 530"/>
                <a:gd name="T80" fmla="*/ 263 w 526"/>
                <a:gd name="T81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6" h="530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FF3F653-D620-E23B-93FE-3DBB99AC5D9B}"/>
              </a:ext>
            </a:extLst>
          </p:cNvPr>
          <p:cNvSpPr txBox="1"/>
          <p:nvPr/>
        </p:nvSpPr>
        <p:spPr>
          <a:xfrm>
            <a:off x="593580" y="1287284"/>
            <a:ext cx="46527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4) 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개인형 이동장치 관련 정책 효과</a:t>
            </a:r>
            <a:endParaRPr lang="en-US" altLang="ko-KR" sz="20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49D1E56-A091-FB47-E04F-0AE9A5ADCEC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1577" y="2439150"/>
            <a:ext cx="6378523" cy="255140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E583A3F-EDCF-919F-406E-6DE19AFFDA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5271" y="2020292"/>
            <a:ext cx="4366171" cy="338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9DB0CE8-97A0-C2A4-8D54-F14DDBA8A296}"/>
              </a:ext>
            </a:extLst>
          </p:cNvPr>
          <p:cNvSpPr txBox="1"/>
          <p:nvPr/>
        </p:nvSpPr>
        <p:spPr>
          <a:xfrm>
            <a:off x="657804" y="5570716"/>
            <a:ext cx="521636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보호구 미착용 사고건수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(1121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건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)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&gt;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착용 사고건수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(574</a:t>
            </a:r>
            <a:r>
              <a:rPr lang="ko-KR" altLang="en-US" sz="11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건</a:t>
            </a:r>
            <a:r>
              <a:rPr lang="en-US" altLang="ko-KR" sz="11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)</a:t>
            </a:r>
            <a:endParaRPr lang="ko-KR" altLang="en-US" sz="1100" b="0" dirty="0"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약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배 차이</a:t>
            </a:r>
            <a:endParaRPr lang="ko-KR" altLang="en-US" b="0" dirty="0"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3156108A-19B3-ED32-874F-F8B0807143C7}"/>
              </a:ext>
            </a:extLst>
          </p:cNvPr>
          <p:cNvGrpSpPr/>
          <p:nvPr/>
        </p:nvGrpSpPr>
        <p:grpSpPr>
          <a:xfrm>
            <a:off x="6317836" y="5458906"/>
            <a:ext cx="5280586" cy="869950"/>
            <a:chOff x="6160545" y="5458906"/>
            <a:chExt cx="5280586" cy="869950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613CB909-1691-09D1-9AAA-08EF09A1FF28}"/>
                </a:ext>
              </a:extLst>
            </p:cNvPr>
            <p:cNvSpPr/>
            <p:nvPr/>
          </p:nvSpPr>
          <p:spPr>
            <a:xfrm>
              <a:off x="6160545" y="5458906"/>
              <a:ext cx="5280586" cy="8699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8EE69E48-A3FC-9A70-11DE-E9F25DADB610}"/>
                </a:ext>
              </a:extLst>
            </p:cNvPr>
            <p:cNvSpPr txBox="1"/>
            <p:nvPr/>
          </p:nvSpPr>
          <p:spPr>
            <a:xfrm>
              <a:off x="6520230" y="5570716"/>
              <a:ext cx="4561216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1800" b="0" i="0" u="none" strike="noStrike" dirty="0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서울시 개인형이동장치 견인 정책 시행 이후</a:t>
              </a:r>
              <a:endPara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  <a:p>
              <a:pPr algn="ctr"/>
              <a:r>
                <a:rPr lang="ko-KR" altLang="en-US" sz="1800" b="0" i="0" u="none" strike="noStrike" dirty="0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민원 약 </a:t>
              </a:r>
              <a:r>
                <a:rPr lang="en-US" altLang="ko-KR" sz="1800" b="0" i="0" u="none" strike="noStrike" dirty="0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71% </a:t>
              </a:r>
              <a:r>
                <a:rPr lang="ko-KR" altLang="en-US" sz="1800" b="0" i="0" u="none" strike="noStrike" dirty="0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감소</a:t>
              </a:r>
              <a:endPara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694766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15010E6D-EFCC-C380-7A5E-E06F9808A6A7}"/>
              </a:ext>
            </a:extLst>
          </p:cNvPr>
          <p:cNvGrpSpPr/>
          <p:nvPr/>
        </p:nvGrpSpPr>
        <p:grpSpPr>
          <a:xfrm>
            <a:off x="8631510" y="1331235"/>
            <a:ext cx="1479567" cy="526212"/>
            <a:chOff x="4411665" y="1351026"/>
            <a:chExt cx="2055365" cy="526212"/>
          </a:xfrm>
        </p:grpSpPr>
        <p:sp>
          <p:nvSpPr>
            <p:cNvPr id="41" name="자유형: 도형 40">
              <a:extLst>
                <a:ext uri="{FF2B5EF4-FFF2-40B4-BE49-F238E27FC236}">
                  <a16:creationId xmlns:a16="http://schemas.microsoft.com/office/drawing/2014/main" id="{8B207A2C-FF1C-A8F2-7640-A9FBBB00EE56}"/>
                </a:ext>
              </a:extLst>
            </p:cNvPr>
            <p:cNvSpPr/>
            <p:nvPr/>
          </p:nvSpPr>
          <p:spPr>
            <a:xfrm rot="5400000">
              <a:off x="5176242" y="586449"/>
              <a:ext cx="526212" cy="2055365"/>
            </a:xfrm>
            <a:custGeom>
              <a:avLst/>
              <a:gdLst>
                <a:gd name="connsiteX0" fmla="*/ 0 w 526212"/>
                <a:gd name="connsiteY0" fmla="*/ 2055365 h 2055365"/>
                <a:gd name="connsiteX1" fmla="*/ 0 w 526212"/>
                <a:gd name="connsiteY1" fmla="*/ 263786 h 2055365"/>
                <a:gd name="connsiteX2" fmla="*/ 0 w 526212"/>
                <a:gd name="connsiteY2" fmla="*/ 263227 h 2055365"/>
                <a:gd name="connsiteX3" fmla="*/ 558 w 526212"/>
                <a:gd name="connsiteY3" fmla="*/ 263227 h 2055365"/>
                <a:gd name="connsiteX4" fmla="*/ 263106 w 526212"/>
                <a:gd name="connsiteY4" fmla="*/ 0 h 2055365"/>
                <a:gd name="connsiteX5" fmla="*/ 525655 w 526212"/>
                <a:gd name="connsiteY5" fmla="*/ 263227 h 2055365"/>
                <a:gd name="connsiteX6" fmla="*/ 526212 w 526212"/>
                <a:gd name="connsiteY6" fmla="*/ 263227 h 2055365"/>
                <a:gd name="connsiteX7" fmla="*/ 526212 w 526212"/>
                <a:gd name="connsiteY7" fmla="*/ 263786 h 2055365"/>
                <a:gd name="connsiteX8" fmla="*/ 526212 w 526212"/>
                <a:gd name="connsiteY8" fmla="*/ 2055365 h 205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212" h="2055365">
                  <a:moveTo>
                    <a:pt x="0" y="2055365"/>
                  </a:moveTo>
                  <a:lnTo>
                    <a:pt x="0" y="263786"/>
                  </a:lnTo>
                  <a:lnTo>
                    <a:pt x="0" y="263227"/>
                  </a:lnTo>
                  <a:lnTo>
                    <a:pt x="558" y="263227"/>
                  </a:lnTo>
                  <a:lnTo>
                    <a:pt x="263106" y="0"/>
                  </a:lnTo>
                  <a:lnTo>
                    <a:pt x="525655" y="263227"/>
                  </a:lnTo>
                  <a:lnTo>
                    <a:pt x="526212" y="263227"/>
                  </a:lnTo>
                  <a:lnTo>
                    <a:pt x="526212" y="263786"/>
                  </a:lnTo>
                  <a:lnTo>
                    <a:pt x="526212" y="205536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5038906-BB1D-E7FD-E503-2C453503568E}"/>
                </a:ext>
              </a:extLst>
            </p:cNvPr>
            <p:cNvSpPr txBox="1"/>
            <p:nvPr/>
          </p:nvSpPr>
          <p:spPr>
            <a:xfrm>
              <a:off x="4526346" y="1428277"/>
              <a:ext cx="156965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info</a:t>
              </a:r>
              <a:endPara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08318FBA-3DE6-2B8F-7F95-A04BE183DBBA}"/>
              </a:ext>
            </a:extLst>
          </p:cNvPr>
          <p:cNvSpPr txBox="1"/>
          <p:nvPr/>
        </p:nvSpPr>
        <p:spPr>
          <a:xfrm>
            <a:off x="1065271" y="284686"/>
            <a:ext cx="4652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2. 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프로젝트 수행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대시보드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A9B35ADD-B7DE-1A0C-B3AC-851E08DED189}"/>
              </a:ext>
            </a:extLst>
          </p:cNvPr>
          <p:cNvGrpSpPr/>
          <p:nvPr/>
        </p:nvGrpSpPr>
        <p:grpSpPr>
          <a:xfrm>
            <a:off x="382417" y="245733"/>
            <a:ext cx="550774" cy="869950"/>
            <a:chOff x="466293" y="346090"/>
            <a:chExt cx="550774" cy="869950"/>
          </a:xfrm>
        </p:grpSpPr>
        <p:sp>
          <p:nvSpPr>
            <p:cNvPr id="32" name="Freeform 11">
              <a:extLst>
                <a:ext uri="{FF2B5EF4-FFF2-40B4-BE49-F238E27FC236}">
                  <a16:creationId xmlns:a16="http://schemas.microsoft.com/office/drawing/2014/main" id="{19CCA424-35BA-DFBD-5A2A-08E48DA5BF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293" y="346090"/>
              <a:ext cx="550774" cy="869950"/>
            </a:xfrm>
            <a:custGeom>
              <a:avLst/>
              <a:gdLst>
                <a:gd name="T0" fmla="*/ 1006 w 2265"/>
                <a:gd name="T1" fmla="*/ 498 h 3578"/>
                <a:gd name="T2" fmla="*/ 831 w 2265"/>
                <a:gd name="T3" fmla="*/ 561 h 3578"/>
                <a:gd name="T4" fmla="*/ 686 w 2265"/>
                <a:gd name="T5" fmla="*/ 672 h 3578"/>
                <a:gd name="T6" fmla="*/ 577 w 2265"/>
                <a:gd name="T7" fmla="*/ 819 h 3578"/>
                <a:gd name="T8" fmla="*/ 513 w 2265"/>
                <a:gd name="T9" fmla="*/ 994 h 3578"/>
                <a:gd name="T10" fmla="*/ 504 w 2265"/>
                <a:gd name="T11" fmla="*/ 1188 h 3578"/>
                <a:gd name="T12" fmla="*/ 550 w 2265"/>
                <a:gd name="T13" fmla="*/ 1371 h 3578"/>
                <a:gd name="T14" fmla="*/ 645 w 2265"/>
                <a:gd name="T15" fmla="*/ 1529 h 3578"/>
                <a:gd name="T16" fmla="*/ 780 w 2265"/>
                <a:gd name="T17" fmla="*/ 1653 h 3578"/>
                <a:gd name="T18" fmla="*/ 944 w 2265"/>
                <a:gd name="T19" fmla="*/ 1733 h 3578"/>
                <a:gd name="T20" fmla="*/ 1133 w 2265"/>
                <a:gd name="T21" fmla="*/ 1761 h 3578"/>
                <a:gd name="T22" fmla="*/ 1321 w 2265"/>
                <a:gd name="T23" fmla="*/ 1733 h 3578"/>
                <a:gd name="T24" fmla="*/ 1487 w 2265"/>
                <a:gd name="T25" fmla="*/ 1653 h 3578"/>
                <a:gd name="T26" fmla="*/ 1621 w 2265"/>
                <a:gd name="T27" fmla="*/ 1529 h 3578"/>
                <a:gd name="T28" fmla="*/ 1715 w 2265"/>
                <a:gd name="T29" fmla="*/ 1371 h 3578"/>
                <a:gd name="T30" fmla="*/ 1762 w 2265"/>
                <a:gd name="T31" fmla="*/ 1188 h 3578"/>
                <a:gd name="T32" fmla="*/ 1752 w 2265"/>
                <a:gd name="T33" fmla="*/ 994 h 3578"/>
                <a:gd name="T34" fmla="*/ 1688 w 2265"/>
                <a:gd name="T35" fmla="*/ 819 h 3578"/>
                <a:gd name="T36" fmla="*/ 1580 w 2265"/>
                <a:gd name="T37" fmla="*/ 672 h 3578"/>
                <a:gd name="T38" fmla="*/ 1434 w 2265"/>
                <a:gd name="T39" fmla="*/ 561 h 3578"/>
                <a:gd name="T40" fmla="*/ 1260 w 2265"/>
                <a:gd name="T41" fmla="*/ 498 h 3578"/>
                <a:gd name="T42" fmla="*/ 1133 w 2265"/>
                <a:gd name="T43" fmla="*/ 0 h 3578"/>
                <a:gd name="T44" fmla="*/ 1308 w 2265"/>
                <a:gd name="T45" fmla="*/ 14 h 3578"/>
                <a:gd name="T46" fmla="*/ 1554 w 2265"/>
                <a:gd name="T47" fmla="*/ 82 h 3578"/>
                <a:gd name="T48" fmla="*/ 1774 w 2265"/>
                <a:gd name="T49" fmla="*/ 202 h 3578"/>
                <a:gd name="T50" fmla="*/ 1963 w 2265"/>
                <a:gd name="T51" fmla="*/ 364 h 3578"/>
                <a:gd name="T52" fmla="*/ 2111 w 2265"/>
                <a:gd name="T53" fmla="*/ 566 h 3578"/>
                <a:gd name="T54" fmla="*/ 2212 w 2265"/>
                <a:gd name="T55" fmla="*/ 798 h 3578"/>
                <a:gd name="T56" fmla="*/ 2262 w 2265"/>
                <a:gd name="T57" fmla="*/ 1054 h 3578"/>
                <a:gd name="T58" fmla="*/ 2253 w 2265"/>
                <a:gd name="T59" fmla="*/ 1312 h 3578"/>
                <a:gd name="T60" fmla="*/ 2190 w 2265"/>
                <a:gd name="T61" fmla="*/ 1552 h 3578"/>
                <a:gd name="T62" fmla="*/ 2090 w 2265"/>
                <a:gd name="T63" fmla="*/ 1752 h 3578"/>
                <a:gd name="T64" fmla="*/ 1963 w 2265"/>
                <a:gd name="T65" fmla="*/ 1921 h 3578"/>
                <a:gd name="T66" fmla="*/ 1880 w 2265"/>
                <a:gd name="T67" fmla="*/ 2012 h 3578"/>
                <a:gd name="T68" fmla="*/ 1798 w 2265"/>
                <a:gd name="T69" fmla="*/ 2114 h 3578"/>
                <a:gd name="T70" fmla="*/ 1656 w 2265"/>
                <a:gd name="T71" fmla="*/ 2346 h 3578"/>
                <a:gd name="T72" fmla="*/ 1502 w 2265"/>
                <a:gd name="T73" fmla="*/ 2639 h 3578"/>
                <a:gd name="T74" fmla="*/ 1379 w 2265"/>
                <a:gd name="T75" fmla="*/ 2911 h 3578"/>
                <a:gd name="T76" fmla="*/ 1284 w 2265"/>
                <a:gd name="T77" fmla="*/ 3154 h 3578"/>
                <a:gd name="T78" fmla="*/ 1214 w 2265"/>
                <a:gd name="T79" fmla="*/ 3360 h 3578"/>
                <a:gd name="T80" fmla="*/ 1167 w 2265"/>
                <a:gd name="T81" fmla="*/ 3520 h 3578"/>
                <a:gd name="T82" fmla="*/ 1145 w 2265"/>
                <a:gd name="T83" fmla="*/ 3575 h 3578"/>
                <a:gd name="T84" fmla="*/ 1124 w 2265"/>
                <a:gd name="T85" fmla="*/ 3563 h 3578"/>
                <a:gd name="T86" fmla="*/ 1089 w 2265"/>
                <a:gd name="T87" fmla="*/ 3422 h 3578"/>
                <a:gd name="T88" fmla="*/ 990 w 2265"/>
                <a:gd name="T89" fmla="*/ 3128 h 3578"/>
                <a:gd name="T90" fmla="*/ 857 w 2265"/>
                <a:gd name="T91" fmla="*/ 2826 h 3578"/>
                <a:gd name="T92" fmla="*/ 701 w 2265"/>
                <a:gd name="T93" fmla="*/ 2532 h 3578"/>
                <a:gd name="T94" fmla="*/ 538 w 2265"/>
                <a:gd name="T95" fmla="*/ 2258 h 3578"/>
                <a:gd name="T96" fmla="*/ 412 w 2265"/>
                <a:gd name="T97" fmla="*/ 2061 h 3578"/>
                <a:gd name="T98" fmla="*/ 331 w 2265"/>
                <a:gd name="T99" fmla="*/ 1958 h 3578"/>
                <a:gd name="T100" fmla="*/ 253 w 2265"/>
                <a:gd name="T101" fmla="*/ 1862 h 3578"/>
                <a:gd name="T102" fmla="*/ 118 w 2265"/>
                <a:gd name="T103" fmla="*/ 1648 h 3578"/>
                <a:gd name="T104" fmla="*/ 31 w 2265"/>
                <a:gd name="T105" fmla="*/ 1407 h 3578"/>
                <a:gd name="T106" fmla="*/ 0 w 2265"/>
                <a:gd name="T107" fmla="*/ 1144 h 3578"/>
                <a:gd name="T108" fmla="*/ 30 w 2265"/>
                <a:gd name="T109" fmla="*/ 881 h 3578"/>
                <a:gd name="T110" fmla="*/ 115 w 2265"/>
                <a:gd name="T111" fmla="*/ 640 h 3578"/>
                <a:gd name="T112" fmla="*/ 249 w 2265"/>
                <a:gd name="T113" fmla="*/ 428 h 3578"/>
                <a:gd name="T114" fmla="*/ 424 w 2265"/>
                <a:gd name="T115" fmla="*/ 251 h 3578"/>
                <a:gd name="T116" fmla="*/ 635 w 2265"/>
                <a:gd name="T117" fmla="*/ 116 h 3578"/>
                <a:gd name="T118" fmla="*/ 873 w 2265"/>
                <a:gd name="T119" fmla="*/ 30 h 3578"/>
                <a:gd name="T120" fmla="*/ 1133 w 2265"/>
                <a:gd name="T121" fmla="*/ 0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5" h="3578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33" name="Freeform 12">
              <a:extLst>
                <a:ext uri="{FF2B5EF4-FFF2-40B4-BE49-F238E27FC236}">
                  <a16:creationId xmlns:a16="http://schemas.microsoft.com/office/drawing/2014/main" id="{C80E40B1-03E0-CDF9-775B-5C0DF1A22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456" y="548494"/>
              <a:ext cx="128449" cy="129422"/>
            </a:xfrm>
            <a:custGeom>
              <a:avLst/>
              <a:gdLst>
                <a:gd name="T0" fmla="*/ 263 w 526"/>
                <a:gd name="T1" fmla="*/ 0 h 530"/>
                <a:gd name="T2" fmla="*/ 305 w 526"/>
                <a:gd name="T3" fmla="*/ 3 h 530"/>
                <a:gd name="T4" fmla="*/ 345 w 526"/>
                <a:gd name="T5" fmla="*/ 13 h 530"/>
                <a:gd name="T6" fmla="*/ 384 w 526"/>
                <a:gd name="T7" fmla="*/ 29 h 530"/>
                <a:gd name="T8" fmla="*/ 418 w 526"/>
                <a:gd name="T9" fmla="*/ 51 h 530"/>
                <a:gd name="T10" fmla="*/ 448 w 526"/>
                <a:gd name="T11" fmla="*/ 78 h 530"/>
                <a:gd name="T12" fmla="*/ 475 w 526"/>
                <a:gd name="T13" fmla="*/ 108 h 530"/>
                <a:gd name="T14" fmla="*/ 497 w 526"/>
                <a:gd name="T15" fmla="*/ 143 h 530"/>
                <a:gd name="T16" fmla="*/ 512 w 526"/>
                <a:gd name="T17" fmla="*/ 181 h 530"/>
                <a:gd name="T18" fmla="*/ 522 w 526"/>
                <a:gd name="T19" fmla="*/ 223 h 530"/>
                <a:gd name="T20" fmla="*/ 526 w 526"/>
                <a:gd name="T21" fmla="*/ 266 h 530"/>
                <a:gd name="T22" fmla="*/ 522 w 526"/>
                <a:gd name="T23" fmla="*/ 309 h 530"/>
                <a:gd name="T24" fmla="*/ 512 w 526"/>
                <a:gd name="T25" fmla="*/ 349 h 530"/>
                <a:gd name="T26" fmla="*/ 497 w 526"/>
                <a:gd name="T27" fmla="*/ 387 h 530"/>
                <a:gd name="T28" fmla="*/ 475 w 526"/>
                <a:gd name="T29" fmla="*/ 422 h 530"/>
                <a:gd name="T30" fmla="*/ 448 w 526"/>
                <a:gd name="T31" fmla="*/ 452 h 530"/>
                <a:gd name="T32" fmla="*/ 418 w 526"/>
                <a:gd name="T33" fmla="*/ 479 h 530"/>
                <a:gd name="T34" fmla="*/ 384 w 526"/>
                <a:gd name="T35" fmla="*/ 501 h 530"/>
                <a:gd name="T36" fmla="*/ 345 w 526"/>
                <a:gd name="T37" fmla="*/ 517 h 530"/>
                <a:gd name="T38" fmla="*/ 305 w 526"/>
                <a:gd name="T39" fmla="*/ 527 h 530"/>
                <a:gd name="T40" fmla="*/ 263 w 526"/>
                <a:gd name="T41" fmla="*/ 530 h 530"/>
                <a:gd name="T42" fmla="*/ 220 w 526"/>
                <a:gd name="T43" fmla="*/ 527 h 530"/>
                <a:gd name="T44" fmla="*/ 180 w 526"/>
                <a:gd name="T45" fmla="*/ 517 h 530"/>
                <a:gd name="T46" fmla="*/ 142 w 526"/>
                <a:gd name="T47" fmla="*/ 501 h 530"/>
                <a:gd name="T48" fmla="*/ 108 w 526"/>
                <a:gd name="T49" fmla="*/ 479 h 530"/>
                <a:gd name="T50" fmla="*/ 77 w 526"/>
                <a:gd name="T51" fmla="*/ 452 h 530"/>
                <a:gd name="T52" fmla="*/ 51 w 526"/>
                <a:gd name="T53" fmla="*/ 422 h 530"/>
                <a:gd name="T54" fmla="*/ 29 w 526"/>
                <a:gd name="T55" fmla="*/ 387 h 530"/>
                <a:gd name="T56" fmla="*/ 14 w 526"/>
                <a:gd name="T57" fmla="*/ 349 h 530"/>
                <a:gd name="T58" fmla="*/ 4 w 526"/>
                <a:gd name="T59" fmla="*/ 309 h 530"/>
                <a:gd name="T60" fmla="*/ 0 w 526"/>
                <a:gd name="T61" fmla="*/ 266 h 530"/>
                <a:gd name="T62" fmla="*/ 4 w 526"/>
                <a:gd name="T63" fmla="*/ 223 h 530"/>
                <a:gd name="T64" fmla="*/ 14 w 526"/>
                <a:gd name="T65" fmla="*/ 181 h 530"/>
                <a:gd name="T66" fmla="*/ 29 w 526"/>
                <a:gd name="T67" fmla="*/ 143 h 530"/>
                <a:gd name="T68" fmla="*/ 51 w 526"/>
                <a:gd name="T69" fmla="*/ 108 h 530"/>
                <a:gd name="T70" fmla="*/ 77 w 526"/>
                <a:gd name="T71" fmla="*/ 78 h 530"/>
                <a:gd name="T72" fmla="*/ 108 w 526"/>
                <a:gd name="T73" fmla="*/ 51 h 530"/>
                <a:gd name="T74" fmla="*/ 142 w 526"/>
                <a:gd name="T75" fmla="*/ 29 h 530"/>
                <a:gd name="T76" fmla="*/ 180 w 526"/>
                <a:gd name="T77" fmla="*/ 13 h 530"/>
                <a:gd name="T78" fmla="*/ 220 w 526"/>
                <a:gd name="T79" fmla="*/ 3 h 530"/>
                <a:gd name="T80" fmla="*/ 263 w 526"/>
                <a:gd name="T81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6" h="530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133F0A85-68F3-634A-773A-02E70B0593D4}"/>
              </a:ext>
            </a:extLst>
          </p:cNvPr>
          <p:cNvSpPr txBox="1"/>
          <p:nvPr/>
        </p:nvSpPr>
        <p:spPr>
          <a:xfrm>
            <a:off x="8877966" y="2142745"/>
            <a:ext cx="3805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보드의 개요 및 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대시보드의 각 페이지 소개</a:t>
            </a:r>
            <a:endParaRPr lang="ko-KR" altLang="en-US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pic>
        <p:nvPicPr>
          <p:cNvPr id="7170" name="Picture 2" descr="Python Tutorial: Streamlit | DataCamp">
            <a:extLst>
              <a:ext uri="{FF2B5EF4-FFF2-40B4-BE49-F238E27FC236}">
                <a16:creationId xmlns:a16="http://schemas.microsoft.com/office/drawing/2014/main" id="{28B4AF97-3388-B1D8-CEF2-3B16828E48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9410" y="1509798"/>
            <a:ext cx="28003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BF634461-455C-6FAA-B9C4-6D33FEA66AED}"/>
              </a:ext>
            </a:extLst>
          </p:cNvPr>
          <p:cNvGrpSpPr/>
          <p:nvPr/>
        </p:nvGrpSpPr>
        <p:grpSpPr>
          <a:xfrm>
            <a:off x="4942216" y="1150165"/>
            <a:ext cx="3847955" cy="5423149"/>
            <a:chOff x="4942216" y="1150165"/>
            <a:chExt cx="3847955" cy="5423149"/>
          </a:xfrm>
        </p:grpSpPr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B5FAC269-0356-7C8C-CCFE-D8CFDC93E410}"/>
                </a:ext>
              </a:extLst>
            </p:cNvPr>
            <p:cNvGrpSpPr/>
            <p:nvPr/>
          </p:nvGrpSpPr>
          <p:grpSpPr>
            <a:xfrm>
              <a:off x="4942216" y="1150165"/>
              <a:ext cx="3847955" cy="5423149"/>
              <a:chOff x="620473" y="1219912"/>
              <a:chExt cx="3847955" cy="5423149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3348FF93-F92C-C767-8C6F-BE4B027F8361}"/>
                  </a:ext>
                </a:extLst>
              </p:cNvPr>
              <p:cNvGrpSpPr/>
              <p:nvPr/>
            </p:nvGrpSpPr>
            <p:grpSpPr>
              <a:xfrm>
                <a:off x="620473" y="1219912"/>
                <a:ext cx="3847955" cy="5423149"/>
                <a:chOff x="0" y="0"/>
                <a:chExt cx="10972800" cy="15464614"/>
              </a:xfrm>
            </p:grpSpPr>
            <p:grpSp>
              <p:nvGrpSpPr>
                <p:cNvPr id="7" name="그룹 6">
                  <a:extLst>
                    <a:ext uri="{FF2B5EF4-FFF2-40B4-BE49-F238E27FC236}">
                      <a16:creationId xmlns:a16="http://schemas.microsoft.com/office/drawing/2014/main" id="{D5DCC012-E856-B97C-6EFF-D89956A348CC}"/>
                    </a:ext>
                  </a:extLst>
                </p:cNvPr>
                <p:cNvGrpSpPr/>
                <p:nvPr/>
              </p:nvGrpSpPr>
              <p:grpSpPr>
                <a:xfrm>
                  <a:off x="0" y="0"/>
                  <a:ext cx="10972800" cy="15464614"/>
                  <a:chOff x="0" y="0"/>
                  <a:chExt cx="10972800" cy="15464614"/>
                </a:xfrm>
              </p:grpSpPr>
              <p:grpSp>
                <p:nvGrpSpPr>
                  <p:cNvPr id="10" name="그룹 9">
                    <a:extLst>
                      <a:ext uri="{FF2B5EF4-FFF2-40B4-BE49-F238E27FC236}">
                        <a16:creationId xmlns:a16="http://schemas.microsoft.com/office/drawing/2014/main" id="{E299F370-3705-6F55-7A2C-14A8CD683CC1}"/>
                      </a:ext>
                    </a:extLst>
                  </p:cNvPr>
                  <p:cNvGrpSpPr/>
                  <p:nvPr/>
                </p:nvGrpSpPr>
                <p:grpSpPr>
                  <a:xfrm>
                    <a:off x="0" y="0"/>
                    <a:ext cx="10972800" cy="15464614"/>
                    <a:chOff x="0" y="0"/>
                    <a:chExt cx="10972800" cy="15464614"/>
                  </a:xfrm>
                </p:grpSpPr>
                <p:pic>
                  <p:nvPicPr>
                    <p:cNvPr id="12" name="그림 11">
                      <a:extLst>
                        <a:ext uri="{FF2B5EF4-FFF2-40B4-BE49-F238E27FC236}">
                          <a16:creationId xmlns:a16="http://schemas.microsoft.com/office/drawing/2014/main" id="{1ED021E0-BEB5-8A71-9F4D-854E1688D423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t="42778" b="24494"/>
                    <a:stretch/>
                  </p:blipFill>
                  <p:spPr>
                    <a:xfrm>
                      <a:off x="0" y="13220151"/>
                      <a:ext cx="10972800" cy="2244462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3" name="그림 12">
                      <a:extLst>
                        <a:ext uri="{FF2B5EF4-FFF2-40B4-BE49-F238E27FC236}">
                          <a16:creationId xmlns:a16="http://schemas.microsoft.com/office/drawing/2014/main" id="{ED10F25F-3DD6-4E56-6049-981C1DCB4049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t="42778" b="6540"/>
                    <a:stretch/>
                  </p:blipFill>
                  <p:spPr>
                    <a:xfrm>
                      <a:off x="0" y="9783239"/>
                      <a:ext cx="10972800" cy="34757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4" name="그림 13">
                      <a:extLst>
                        <a:ext uri="{FF2B5EF4-FFF2-40B4-BE49-F238E27FC236}">
                          <a16:creationId xmlns:a16="http://schemas.microsoft.com/office/drawing/2014/main" id="{43B748D7-A869-2D4B-79E0-620D98A610D8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t="42778" b="6540"/>
                    <a:stretch/>
                  </p:blipFill>
                  <p:spPr>
                    <a:xfrm>
                      <a:off x="0" y="6370612"/>
                      <a:ext cx="10972800" cy="34757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5" name="그림 14">
                      <a:extLst>
                        <a:ext uri="{FF2B5EF4-FFF2-40B4-BE49-F238E27FC236}">
                          <a16:creationId xmlns:a16="http://schemas.microsoft.com/office/drawing/2014/main" id="{179EB8C6-A4E2-E8C1-DD15-8BCB3EE270AB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3"/>
                    <a:srcRect b="6541"/>
                    <a:stretch/>
                  </p:blipFill>
                  <p:spPr>
                    <a:xfrm>
                      <a:off x="0" y="0"/>
                      <a:ext cx="10972800" cy="6409426"/>
                    </a:xfrm>
                    <a:prstGeom prst="rect">
                      <a:avLst/>
                    </a:prstGeom>
                  </p:spPr>
                </p:pic>
                <p:pic>
                  <p:nvPicPr>
                    <p:cNvPr id="16" name="그림 15">
                      <a:extLst>
                        <a:ext uri="{FF2B5EF4-FFF2-40B4-BE49-F238E27FC236}">
                          <a16:creationId xmlns:a16="http://schemas.microsoft.com/office/drawing/2014/main" id="{F84B16ED-867F-5C52-A988-F0CD28C2F996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>
                    <a:blip r:embed="rId4"/>
                    <a:stretch>
                      <a:fillRect/>
                    </a:stretch>
                  </p:blipFill>
                  <p:spPr>
                    <a:xfrm>
                      <a:off x="2682800" y="752337"/>
                      <a:ext cx="8010600" cy="14712277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11" name="그림 10">
                    <a:extLst>
                      <a:ext uri="{FF2B5EF4-FFF2-40B4-BE49-F238E27FC236}">
                        <a16:creationId xmlns:a16="http://schemas.microsoft.com/office/drawing/2014/main" id="{69FA0D65-3882-0DD6-518B-3E1E4BF872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/>
                  <a:stretch>
                    <a:fillRect/>
                  </a:stretch>
                </p:blipFill>
                <p:spPr>
                  <a:xfrm>
                    <a:off x="2763512" y="9537084"/>
                    <a:ext cx="274328" cy="314334"/>
                  </a:xfrm>
                  <a:prstGeom prst="rect">
                    <a:avLst/>
                  </a:prstGeom>
                </p:spPr>
              </p:pic>
            </p:grpSp>
            <p:sp>
              <p:nvSpPr>
                <p:cNvPr id="8" name="직사각형 7">
                  <a:extLst>
                    <a:ext uri="{FF2B5EF4-FFF2-40B4-BE49-F238E27FC236}">
                      <a16:creationId xmlns:a16="http://schemas.microsoft.com/office/drawing/2014/main" id="{9F10AFD6-A5A7-CEE9-440D-61F6E42A14E6}"/>
                    </a:ext>
                  </a:extLst>
                </p:cNvPr>
                <p:cNvSpPr/>
                <p:nvPr/>
              </p:nvSpPr>
              <p:spPr>
                <a:xfrm>
                  <a:off x="10394950" y="307975"/>
                  <a:ext cx="250825" cy="257175"/>
                </a:xfrm>
                <a:prstGeom prst="rect">
                  <a:avLst/>
                </a:prstGeom>
                <a:solidFill>
                  <a:srgbClr val="FFFF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572332E6-C0F5-1789-1E47-3458C481302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16269" r="77085" b="56603"/>
              <a:stretch/>
            </p:blipFill>
            <p:spPr>
              <a:xfrm>
                <a:off x="629998" y="1579545"/>
                <a:ext cx="855440" cy="632947"/>
              </a:xfrm>
              <a:prstGeom prst="rect">
                <a:avLst/>
              </a:prstGeom>
            </p:spPr>
          </p:pic>
        </p:grpSp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A8C13975-63BF-C042-0D6E-CBC286472EA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959451" y="1529103"/>
              <a:ext cx="879676" cy="656688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FFDC5825-3193-5ECB-2043-E32C7D38866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861151" y="5585606"/>
              <a:ext cx="2808796" cy="987708"/>
            </a:xfrm>
            <a:prstGeom prst="rect">
              <a:avLst/>
            </a:prstGeom>
          </p:spPr>
        </p:pic>
      </p:grpSp>
      <p:pic>
        <p:nvPicPr>
          <p:cNvPr id="7178" name="그림 7177">
            <a:extLst>
              <a:ext uri="{FF2B5EF4-FFF2-40B4-BE49-F238E27FC236}">
                <a16:creationId xmlns:a16="http://schemas.microsoft.com/office/drawing/2014/main" id="{1C15D388-0C7E-9546-BDB2-3E097287FE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2392" y="3251601"/>
            <a:ext cx="2534386" cy="3321713"/>
          </a:xfrm>
          <a:prstGeom prst="rect">
            <a:avLst/>
          </a:prstGeom>
        </p:spPr>
      </p:pic>
      <p:sp>
        <p:nvSpPr>
          <p:cNvPr id="7180" name="사각형: 둥근 모서리 7179">
            <a:extLst>
              <a:ext uri="{FF2B5EF4-FFF2-40B4-BE49-F238E27FC236}">
                <a16:creationId xmlns:a16="http://schemas.microsoft.com/office/drawing/2014/main" id="{D33A0DDB-C382-B3A0-C711-A6E12A9EFA98}"/>
              </a:ext>
            </a:extLst>
          </p:cNvPr>
          <p:cNvSpPr/>
          <p:nvPr/>
        </p:nvSpPr>
        <p:spPr>
          <a:xfrm>
            <a:off x="2122098" y="3649872"/>
            <a:ext cx="828136" cy="181155"/>
          </a:xfrm>
          <a:prstGeom prst="roundRect">
            <a:avLst/>
          </a:prstGeom>
          <a:solidFill>
            <a:srgbClr val="F1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78947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그룹 55">
            <a:extLst>
              <a:ext uri="{FF2B5EF4-FFF2-40B4-BE49-F238E27FC236}">
                <a16:creationId xmlns:a16="http://schemas.microsoft.com/office/drawing/2014/main" id="{ECBEB334-8582-7895-4894-AA91E75EF835}"/>
              </a:ext>
            </a:extLst>
          </p:cNvPr>
          <p:cNvGrpSpPr/>
          <p:nvPr/>
        </p:nvGrpSpPr>
        <p:grpSpPr>
          <a:xfrm>
            <a:off x="3142305" y="5035422"/>
            <a:ext cx="2631022" cy="771896"/>
            <a:chOff x="4411665" y="1351026"/>
            <a:chExt cx="2055365" cy="771896"/>
          </a:xfrm>
        </p:grpSpPr>
        <p:sp>
          <p:nvSpPr>
            <p:cNvPr id="57" name="자유형: 도형 56">
              <a:extLst>
                <a:ext uri="{FF2B5EF4-FFF2-40B4-BE49-F238E27FC236}">
                  <a16:creationId xmlns:a16="http://schemas.microsoft.com/office/drawing/2014/main" id="{1A2F7E3F-BB92-B725-9C52-DF53ED4D301D}"/>
                </a:ext>
              </a:extLst>
            </p:cNvPr>
            <p:cNvSpPr/>
            <p:nvPr/>
          </p:nvSpPr>
          <p:spPr>
            <a:xfrm rot="5400000">
              <a:off x="5176242" y="586449"/>
              <a:ext cx="526212" cy="2055365"/>
            </a:xfrm>
            <a:custGeom>
              <a:avLst/>
              <a:gdLst>
                <a:gd name="connsiteX0" fmla="*/ 0 w 526212"/>
                <a:gd name="connsiteY0" fmla="*/ 2055365 h 2055365"/>
                <a:gd name="connsiteX1" fmla="*/ 0 w 526212"/>
                <a:gd name="connsiteY1" fmla="*/ 263786 h 2055365"/>
                <a:gd name="connsiteX2" fmla="*/ 0 w 526212"/>
                <a:gd name="connsiteY2" fmla="*/ 263227 h 2055365"/>
                <a:gd name="connsiteX3" fmla="*/ 558 w 526212"/>
                <a:gd name="connsiteY3" fmla="*/ 263227 h 2055365"/>
                <a:gd name="connsiteX4" fmla="*/ 263106 w 526212"/>
                <a:gd name="connsiteY4" fmla="*/ 0 h 2055365"/>
                <a:gd name="connsiteX5" fmla="*/ 525655 w 526212"/>
                <a:gd name="connsiteY5" fmla="*/ 263227 h 2055365"/>
                <a:gd name="connsiteX6" fmla="*/ 526212 w 526212"/>
                <a:gd name="connsiteY6" fmla="*/ 263227 h 2055365"/>
                <a:gd name="connsiteX7" fmla="*/ 526212 w 526212"/>
                <a:gd name="connsiteY7" fmla="*/ 263786 h 2055365"/>
                <a:gd name="connsiteX8" fmla="*/ 526212 w 526212"/>
                <a:gd name="connsiteY8" fmla="*/ 2055365 h 205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212" h="2055365">
                  <a:moveTo>
                    <a:pt x="0" y="2055365"/>
                  </a:moveTo>
                  <a:lnTo>
                    <a:pt x="0" y="263786"/>
                  </a:lnTo>
                  <a:lnTo>
                    <a:pt x="0" y="263227"/>
                  </a:lnTo>
                  <a:lnTo>
                    <a:pt x="558" y="263227"/>
                  </a:lnTo>
                  <a:lnTo>
                    <a:pt x="263106" y="0"/>
                  </a:lnTo>
                  <a:lnTo>
                    <a:pt x="525655" y="263227"/>
                  </a:lnTo>
                  <a:lnTo>
                    <a:pt x="526212" y="263227"/>
                  </a:lnTo>
                  <a:lnTo>
                    <a:pt x="526212" y="263786"/>
                  </a:lnTo>
                  <a:lnTo>
                    <a:pt x="526212" y="205536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9688B27-FD6F-2261-1B55-C3DBD503EB57}"/>
                </a:ext>
              </a:extLst>
            </p:cNvPr>
            <p:cNvSpPr txBox="1"/>
            <p:nvPr/>
          </p:nvSpPr>
          <p:spPr>
            <a:xfrm>
              <a:off x="4479266" y="1415036"/>
              <a:ext cx="15696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서울시 사고현황</a:t>
              </a: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4172A437-C310-D50B-4428-4C319597AE5F}"/>
              </a:ext>
            </a:extLst>
          </p:cNvPr>
          <p:cNvSpPr txBox="1"/>
          <p:nvPr/>
        </p:nvSpPr>
        <p:spPr>
          <a:xfrm>
            <a:off x="1065271" y="284686"/>
            <a:ext cx="4652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2. 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프로젝트 수행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대시보드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653861C9-D1DC-C7AD-87BF-1372089FE129}"/>
              </a:ext>
            </a:extLst>
          </p:cNvPr>
          <p:cNvGrpSpPr/>
          <p:nvPr/>
        </p:nvGrpSpPr>
        <p:grpSpPr>
          <a:xfrm>
            <a:off x="382417" y="245733"/>
            <a:ext cx="550774" cy="869950"/>
            <a:chOff x="466293" y="346090"/>
            <a:chExt cx="550774" cy="869950"/>
          </a:xfrm>
        </p:grpSpPr>
        <p:sp>
          <p:nvSpPr>
            <p:cNvPr id="42" name="Freeform 11">
              <a:extLst>
                <a:ext uri="{FF2B5EF4-FFF2-40B4-BE49-F238E27FC236}">
                  <a16:creationId xmlns:a16="http://schemas.microsoft.com/office/drawing/2014/main" id="{8BECE48A-D999-B8CF-A736-ACF4FDE67BE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293" y="346090"/>
              <a:ext cx="550774" cy="869950"/>
            </a:xfrm>
            <a:custGeom>
              <a:avLst/>
              <a:gdLst>
                <a:gd name="T0" fmla="*/ 1006 w 2265"/>
                <a:gd name="T1" fmla="*/ 498 h 3578"/>
                <a:gd name="T2" fmla="*/ 831 w 2265"/>
                <a:gd name="T3" fmla="*/ 561 h 3578"/>
                <a:gd name="T4" fmla="*/ 686 w 2265"/>
                <a:gd name="T5" fmla="*/ 672 h 3578"/>
                <a:gd name="T6" fmla="*/ 577 w 2265"/>
                <a:gd name="T7" fmla="*/ 819 h 3578"/>
                <a:gd name="T8" fmla="*/ 513 w 2265"/>
                <a:gd name="T9" fmla="*/ 994 h 3578"/>
                <a:gd name="T10" fmla="*/ 504 w 2265"/>
                <a:gd name="T11" fmla="*/ 1188 h 3578"/>
                <a:gd name="T12" fmla="*/ 550 w 2265"/>
                <a:gd name="T13" fmla="*/ 1371 h 3578"/>
                <a:gd name="T14" fmla="*/ 645 w 2265"/>
                <a:gd name="T15" fmla="*/ 1529 h 3578"/>
                <a:gd name="T16" fmla="*/ 780 w 2265"/>
                <a:gd name="T17" fmla="*/ 1653 h 3578"/>
                <a:gd name="T18" fmla="*/ 944 w 2265"/>
                <a:gd name="T19" fmla="*/ 1733 h 3578"/>
                <a:gd name="T20" fmla="*/ 1133 w 2265"/>
                <a:gd name="T21" fmla="*/ 1761 h 3578"/>
                <a:gd name="T22" fmla="*/ 1321 w 2265"/>
                <a:gd name="T23" fmla="*/ 1733 h 3578"/>
                <a:gd name="T24" fmla="*/ 1487 w 2265"/>
                <a:gd name="T25" fmla="*/ 1653 h 3578"/>
                <a:gd name="T26" fmla="*/ 1621 w 2265"/>
                <a:gd name="T27" fmla="*/ 1529 h 3578"/>
                <a:gd name="T28" fmla="*/ 1715 w 2265"/>
                <a:gd name="T29" fmla="*/ 1371 h 3578"/>
                <a:gd name="T30" fmla="*/ 1762 w 2265"/>
                <a:gd name="T31" fmla="*/ 1188 h 3578"/>
                <a:gd name="T32" fmla="*/ 1752 w 2265"/>
                <a:gd name="T33" fmla="*/ 994 h 3578"/>
                <a:gd name="T34" fmla="*/ 1688 w 2265"/>
                <a:gd name="T35" fmla="*/ 819 h 3578"/>
                <a:gd name="T36" fmla="*/ 1580 w 2265"/>
                <a:gd name="T37" fmla="*/ 672 h 3578"/>
                <a:gd name="T38" fmla="*/ 1434 w 2265"/>
                <a:gd name="T39" fmla="*/ 561 h 3578"/>
                <a:gd name="T40" fmla="*/ 1260 w 2265"/>
                <a:gd name="T41" fmla="*/ 498 h 3578"/>
                <a:gd name="T42" fmla="*/ 1133 w 2265"/>
                <a:gd name="T43" fmla="*/ 0 h 3578"/>
                <a:gd name="T44" fmla="*/ 1308 w 2265"/>
                <a:gd name="T45" fmla="*/ 14 h 3578"/>
                <a:gd name="T46" fmla="*/ 1554 w 2265"/>
                <a:gd name="T47" fmla="*/ 82 h 3578"/>
                <a:gd name="T48" fmla="*/ 1774 w 2265"/>
                <a:gd name="T49" fmla="*/ 202 h 3578"/>
                <a:gd name="T50" fmla="*/ 1963 w 2265"/>
                <a:gd name="T51" fmla="*/ 364 h 3578"/>
                <a:gd name="T52" fmla="*/ 2111 w 2265"/>
                <a:gd name="T53" fmla="*/ 566 h 3578"/>
                <a:gd name="T54" fmla="*/ 2212 w 2265"/>
                <a:gd name="T55" fmla="*/ 798 h 3578"/>
                <a:gd name="T56" fmla="*/ 2262 w 2265"/>
                <a:gd name="T57" fmla="*/ 1054 h 3578"/>
                <a:gd name="T58" fmla="*/ 2253 w 2265"/>
                <a:gd name="T59" fmla="*/ 1312 h 3578"/>
                <a:gd name="T60" fmla="*/ 2190 w 2265"/>
                <a:gd name="T61" fmla="*/ 1552 h 3578"/>
                <a:gd name="T62" fmla="*/ 2090 w 2265"/>
                <a:gd name="T63" fmla="*/ 1752 h 3578"/>
                <a:gd name="T64" fmla="*/ 1963 w 2265"/>
                <a:gd name="T65" fmla="*/ 1921 h 3578"/>
                <a:gd name="T66" fmla="*/ 1880 w 2265"/>
                <a:gd name="T67" fmla="*/ 2012 h 3578"/>
                <a:gd name="T68" fmla="*/ 1798 w 2265"/>
                <a:gd name="T69" fmla="*/ 2114 h 3578"/>
                <a:gd name="T70" fmla="*/ 1656 w 2265"/>
                <a:gd name="T71" fmla="*/ 2346 h 3578"/>
                <a:gd name="T72" fmla="*/ 1502 w 2265"/>
                <a:gd name="T73" fmla="*/ 2639 h 3578"/>
                <a:gd name="T74" fmla="*/ 1379 w 2265"/>
                <a:gd name="T75" fmla="*/ 2911 h 3578"/>
                <a:gd name="T76" fmla="*/ 1284 w 2265"/>
                <a:gd name="T77" fmla="*/ 3154 h 3578"/>
                <a:gd name="T78" fmla="*/ 1214 w 2265"/>
                <a:gd name="T79" fmla="*/ 3360 h 3578"/>
                <a:gd name="T80" fmla="*/ 1167 w 2265"/>
                <a:gd name="T81" fmla="*/ 3520 h 3578"/>
                <a:gd name="T82" fmla="*/ 1145 w 2265"/>
                <a:gd name="T83" fmla="*/ 3575 h 3578"/>
                <a:gd name="T84" fmla="*/ 1124 w 2265"/>
                <a:gd name="T85" fmla="*/ 3563 h 3578"/>
                <a:gd name="T86" fmla="*/ 1089 w 2265"/>
                <a:gd name="T87" fmla="*/ 3422 h 3578"/>
                <a:gd name="T88" fmla="*/ 990 w 2265"/>
                <a:gd name="T89" fmla="*/ 3128 h 3578"/>
                <a:gd name="T90" fmla="*/ 857 w 2265"/>
                <a:gd name="T91" fmla="*/ 2826 h 3578"/>
                <a:gd name="T92" fmla="*/ 701 w 2265"/>
                <a:gd name="T93" fmla="*/ 2532 h 3578"/>
                <a:gd name="T94" fmla="*/ 538 w 2265"/>
                <a:gd name="T95" fmla="*/ 2258 h 3578"/>
                <a:gd name="T96" fmla="*/ 412 w 2265"/>
                <a:gd name="T97" fmla="*/ 2061 h 3578"/>
                <a:gd name="T98" fmla="*/ 331 w 2265"/>
                <a:gd name="T99" fmla="*/ 1958 h 3578"/>
                <a:gd name="T100" fmla="*/ 253 w 2265"/>
                <a:gd name="T101" fmla="*/ 1862 h 3578"/>
                <a:gd name="T102" fmla="*/ 118 w 2265"/>
                <a:gd name="T103" fmla="*/ 1648 h 3578"/>
                <a:gd name="T104" fmla="*/ 31 w 2265"/>
                <a:gd name="T105" fmla="*/ 1407 h 3578"/>
                <a:gd name="T106" fmla="*/ 0 w 2265"/>
                <a:gd name="T107" fmla="*/ 1144 h 3578"/>
                <a:gd name="T108" fmla="*/ 30 w 2265"/>
                <a:gd name="T109" fmla="*/ 881 h 3578"/>
                <a:gd name="T110" fmla="*/ 115 w 2265"/>
                <a:gd name="T111" fmla="*/ 640 h 3578"/>
                <a:gd name="T112" fmla="*/ 249 w 2265"/>
                <a:gd name="T113" fmla="*/ 428 h 3578"/>
                <a:gd name="T114" fmla="*/ 424 w 2265"/>
                <a:gd name="T115" fmla="*/ 251 h 3578"/>
                <a:gd name="T116" fmla="*/ 635 w 2265"/>
                <a:gd name="T117" fmla="*/ 116 h 3578"/>
                <a:gd name="T118" fmla="*/ 873 w 2265"/>
                <a:gd name="T119" fmla="*/ 30 h 3578"/>
                <a:gd name="T120" fmla="*/ 1133 w 2265"/>
                <a:gd name="T121" fmla="*/ 0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5" h="3578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3" name="Freeform 12">
              <a:extLst>
                <a:ext uri="{FF2B5EF4-FFF2-40B4-BE49-F238E27FC236}">
                  <a16:creationId xmlns:a16="http://schemas.microsoft.com/office/drawing/2014/main" id="{D0533109-5184-D242-5B06-2025BA5F6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456" y="548494"/>
              <a:ext cx="128449" cy="129422"/>
            </a:xfrm>
            <a:custGeom>
              <a:avLst/>
              <a:gdLst>
                <a:gd name="T0" fmla="*/ 263 w 526"/>
                <a:gd name="T1" fmla="*/ 0 h 530"/>
                <a:gd name="T2" fmla="*/ 305 w 526"/>
                <a:gd name="T3" fmla="*/ 3 h 530"/>
                <a:gd name="T4" fmla="*/ 345 w 526"/>
                <a:gd name="T5" fmla="*/ 13 h 530"/>
                <a:gd name="T6" fmla="*/ 384 w 526"/>
                <a:gd name="T7" fmla="*/ 29 h 530"/>
                <a:gd name="T8" fmla="*/ 418 w 526"/>
                <a:gd name="T9" fmla="*/ 51 h 530"/>
                <a:gd name="T10" fmla="*/ 448 w 526"/>
                <a:gd name="T11" fmla="*/ 78 h 530"/>
                <a:gd name="T12" fmla="*/ 475 w 526"/>
                <a:gd name="T13" fmla="*/ 108 h 530"/>
                <a:gd name="T14" fmla="*/ 497 w 526"/>
                <a:gd name="T15" fmla="*/ 143 h 530"/>
                <a:gd name="T16" fmla="*/ 512 w 526"/>
                <a:gd name="T17" fmla="*/ 181 h 530"/>
                <a:gd name="T18" fmla="*/ 522 w 526"/>
                <a:gd name="T19" fmla="*/ 223 h 530"/>
                <a:gd name="T20" fmla="*/ 526 w 526"/>
                <a:gd name="T21" fmla="*/ 266 h 530"/>
                <a:gd name="T22" fmla="*/ 522 w 526"/>
                <a:gd name="T23" fmla="*/ 309 h 530"/>
                <a:gd name="T24" fmla="*/ 512 w 526"/>
                <a:gd name="T25" fmla="*/ 349 h 530"/>
                <a:gd name="T26" fmla="*/ 497 w 526"/>
                <a:gd name="T27" fmla="*/ 387 h 530"/>
                <a:gd name="T28" fmla="*/ 475 w 526"/>
                <a:gd name="T29" fmla="*/ 422 h 530"/>
                <a:gd name="T30" fmla="*/ 448 w 526"/>
                <a:gd name="T31" fmla="*/ 452 h 530"/>
                <a:gd name="T32" fmla="*/ 418 w 526"/>
                <a:gd name="T33" fmla="*/ 479 h 530"/>
                <a:gd name="T34" fmla="*/ 384 w 526"/>
                <a:gd name="T35" fmla="*/ 501 h 530"/>
                <a:gd name="T36" fmla="*/ 345 w 526"/>
                <a:gd name="T37" fmla="*/ 517 h 530"/>
                <a:gd name="T38" fmla="*/ 305 w 526"/>
                <a:gd name="T39" fmla="*/ 527 h 530"/>
                <a:gd name="T40" fmla="*/ 263 w 526"/>
                <a:gd name="T41" fmla="*/ 530 h 530"/>
                <a:gd name="T42" fmla="*/ 220 w 526"/>
                <a:gd name="T43" fmla="*/ 527 h 530"/>
                <a:gd name="T44" fmla="*/ 180 w 526"/>
                <a:gd name="T45" fmla="*/ 517 h 530"/>
                <a:gd name="T46" fmla="*/ 142 w 526"/>
                <a:gd name="T47" fmla="*/ 501 h 530"/>
                <a:gd name="T48" fmla="*/ 108 w 526"/>
                <a:gd name="T49" fmla="*/ 479 h 530"/>
                <a:gd name="T50" fmla="*/ 77 w 526"/>
                <a:gd name="T51" fmla="*/ 452 h 530"/>
                <a:gd name="T52" fmla="*/ 51 w 526"/>
                <a:gd name="T53" fmla="*/ 422 h 530"/>
                <a:gd name="T54" fmla="*/ 29 w 526"/>
                <a:gd name="T55" fmla="*/ 387 h 530"/>
                <a:gd name="T56" fmla="*/ 14 w 526"/>
                <a:gd name="T57" fmla="*/ 349 h 530"/>
                <a:gd name="T58" fmla="*/ 4 w 526"/>
                <a:gd name="T59" fmla="*/ 309 h 530"/>
                <a:gd name="T60" fmla="*/ 0 w 526"/>
                <a:gd name="T61" fmla="*/ 266 h 530"/>
                <a:gd name="T62" fmla="*/ 4 w 526"/>
                <a:gd name="T63" fmla="*/ 223 h 530"/>
                <a:gd name="T64" fmla="*/ 14 w 526"/>
                <a:gd name="T65" fmla="*/ 181 h 530"/>
                <a:gd name="T66" fmla="*/ 29 w 526"/>
                <a:gd name="T67" fmla="*/ 143 h 530"/>
                <a:gd name="T68" fmla="*/ 51 w 526"/>
                <a:gd name="T69" fmla="*/ 108 h 530"/>
                <a:gd name="T70" fmla="*/ 77 w 526"/>
                <a:gd name="T71" fmla="*/ 78 h 530"/>
                <a:gd name="T72" fmla="*/ 108 w 526"/>
                <a:gd name="T73" fmla="*/ 51 h 530"/>
                <a:gd name="T74" fmla="*/ 142 w 526"/>
                <a:gd name="T75" fmla="*/ 29 h 530"/>
                <a:gd name="T76" fmla="*/ 180 w 526"/>
                <a:gd name="T77" fmla="*/ 13 h 530"/>
                <a:gd name="T78" fmla="*/ 220 w 526"/>
                <a:gd name="T79" fmla="*/ 3 h 530"/>
                <a:gd name="T80" fmla="*/ 263 w 526"/>
                <a:gd name="T81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6" h="530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60" name="TextBox 59">
            <a:extLst>
              <a:ext uri="{FF2B5EF4-FFF2-40B4-BE49-F238E27FC236}">
                <a16:creationId xmlns:a16="http://schemas.microsoft.com/office/drawing/2014/main" id="{E69644CE-7B9E-4973-E5DD-5D4C508D6C3A}"/>
              </a:ext>
            </a:extLst>
          </p:cNvPr>
          <p:cNvSpPr txBox="1"/>
          <p:nvPr/>
        </p:nvSpPr>
        <p:spPr>
          <a:xfrm>
            <a:off x="3228839" y="5625644"/>
            <a:ext cx="268300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2017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년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~ 2021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년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r>
              <a:rPr lang="ko-KR" altLang="en-US" sz="1600" dirty="0" err="1">
                <a:solidFill>
                  <a:srgbClr val="0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년도별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서울시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개인형이동장치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(PM)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사고 현황 소개</a:t>
            </a:r>
            <a:endParaRPr lang="ko-KR" altLang="en-US" sz="16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E1FD9604-10BD-FE8C-B379-33F5C7937E7E}"/>
              </a:ext>
            </a:extLst>
          </p:cNvPr>
          <p:cNvGrpSpPr/>
          <p:nvPr/>
        </p:nvGrpSpPr>
        <p:grpSpPr>
          <a:xfrm flipH="1">
            <a:off x="6226030" y="4029809"/>
            <a:ext cx="1937935" cy="737806"/>
            <a:chOff x="4411665" y="1351026"/>
            <a:chExt cx="2055365" cy="526228"/>
          </a:xfrm>
        </p:grpSpPr>
        <p:sp>
          <p:nvSpPr>
            <p:cNvPr id="62" name="자유형: 도형 61">
              <a:extLst>
                <a:ext uri="{FF2B5EF4-FFF2-40B4-BE49-F238E27FC236}">
                  <a16:creationId xmlns:a16="http://schemas.microsoft.com/office/drawing/2014/main" id="{633573A2-3D71-7A00-39ED-3EC0DEDCE74D}"/>
                </a:ext>
              </a:extLst>
            </p:cNvPr>
            <p:cNvSpPr/>
            <p:nvPr/>
          </p:nvSpPr>
          <p:spPr>
            <a:xfrm rot="5400000">
              <a:off x="5176242" y="586449"/>
              <a:ext cx="526212" cy="2055365"/>
            </a:xfrm>
            <a:custGeom>
              <a:avLst/>
              <a:gdLst>
                <a:gd name="connsiteX0" fmla="*/ 0 w 526212"/>
                <a:gd name="connsiteY0" fmla="*/ 2055365 h 2055365"/>
                <a:gd name="connsiteX1" fmla="*/ 0 w 526212"/>
                <a:gd name="connsiteY1" fmla="*/ 263786 h 2055365"/>
                <a:gd name="connsiteX2" fmla="*/ 0 w 526212"/>
                <a:gd name="connsiteY2" fmla="*/ 263227 h 2055365"/>
                <a:gd name="connsiteX3" fmla="*/ 558 w 526212"/>
                <a:gd name="connsiteY3" fmla="*/ 263227 h 2055365"/>
                <a:gd name="connsiteX4" fmla="*/ 263106 w 526212"/>
                <a:gd name="connsiteY4" fmla="*/ 0 h 2055365"/>
                <a:gd name="connsiteX5" fmla="*/ 525655 w 526212"/>
                <a:gd name="connsiteY5" fmla="*/ 263227 h 2055365"/>
                <a:gd name="connsiteX6" fmla="*/ 526212 w 526212"/>
                <a:gd name="connsiteY6" fmla="*/ 263227 h 2055365"/>
                <a:gd name="connsiteX7" fmla="*/ 526212 w 526212"/>
                <a:gd name="connsiteY7" fmla="*/ 263786 h 2055365"/>
                <a:gd name="connsiteX8" fmla="*/ 526212 w 526212"/>
                <a:gd name="connsiteY8" fmla="*/ 2055365 h 205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212" h="2055365">
                  <a:moveTo>
                    <a:pt x="0" y="2055365"/>
                  </a:moveTo>
                  <a:lnTo>
                    <a:pt x="0" y="263786"/>
                  </a:lnTo>
                  <a:lnTo>
                    <a:pt x="0" y="263227"/>
                  </a:lnTo>
                  <a:lnTo>
                    <a:pt x="558" y="263227"/>
                  </a:lnTo>
                  <a:lnTo>
                    <a:pt x="263106" y="0"/>
                  </a:lnTo>
                  <a:lnTo>
                    <a:pt x="525655" y="263227"/>
                  </a:lnTo>
                  <a:lnTo>
                    <a:pt x="526212" y="263227"/>
                  </a:lnTo>
                  <a:lnTo>
                    <a:pt x="526212" y="263786"/>
                  </a:lnTo>
                  <a:lnTo>
                    <a:pt x="526212" y="205536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DEBB1EF-B009-D757-97B5-6DC3A9C33C87}"/>
                </a:ext>
              </a:extLst>
            </p:cNvPr>
            <p:cNvSpPr txBox="1"/>
            <p:nvPr/>
          </p:nvSpPr>
          <p:spPr>
            <a:xfrm>
              <a:off x="4528389" y="1372366"/>
              <a:ext cx="1674755" cy="5048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서울시 구별 </a:t>
              </a:r>
              <a:endPara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사고현황</a:t>
              </a:r>
            </a:p>
          </p:txBody>
        </p:sp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7B64E689-0B2C-1346-580C-19A9C1BA09A0}"/>
              </a:ext>
            </a:extLst>
          </p:cNvPr>
          <p:cNvSpPr txBox="1"/>
          <p:nvPr/>
        </p:nvSpPr>
        <p:spPr>
          <a:xfrm>
            <a:off x="6474839" y="4895499"/>
            <a:ext cx="425646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2017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년 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~ 2021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년간 종합한 서울시 구별</a:t>
            </a:r>
            <a:endParaRPr lang="en-US" altLang="ko-KR" sz="1600" b="0" i="0" u="none" strike="noStrike" dirty="0">
              <a:solidFill>
                <a:srgbClr val="000000"/>
              </a:solidFill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개인형이동장치</a:t>
            </a:r>
            <a:r>
              <a:rPr lang="en-US" altLang="ko-KR" sz="16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(PM)</a:t>
            </a:r>
            <a:r>
              <a:rPr lang="ko-KR" altLang="en-US" sz="16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사고 현황 소개</a:t>
            </a:r>
            <a:endParaRPr lang="ko-KR" altLang="en-US" sz="16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320B39EC-5040-7B9E-0A0E-F39B0410DE1F}"/>
              </a:ext>
            </a:extLst>
          </p:cNvPr>
          <p:cNvGrpSpPr/>
          <p:nvPr/>
        </p:nvGrpSpPr>
        <p:grpSpPr>
          <a:xfrm>
            <a:off x="587724" y="1370993"/>
            <a:ext cx="5324504" cy="4801151"/>
            <a:chOff x="587724" y="1370993"/>
            <a:chExt cx="5324504" cy="4801151"/>
          </a:xfrm>
        </p:grpSpPr>
        <p:grpSp>
          <p:nvGrpSpPr>
            <p:cNvPr id="3" name="그룹 2">
              <a:extLst>
                <a:ext uri="{FF2B5EF4-FFF2-40B4-BE49-F238E27FC236}">
                  <a16:creationId xmlns:a16="http://schemas.microsoft.com/office/drawing/2014/main" id="{4EA0D95C-EAA0-6C50-DCE9-5AE7E9F88A52}"/>
                </a:ext>
              </a:extLst>
            </p:cNvPr>
            <p:cNvGrpSpPr/>
            <p:nvPr/>
          </p:nvGrpSpPr>
          <p:grpSpPr>
            <a:xfrm>
              <a:off x="593580" y="1370993"/>
              <a:ext cx="2660685" cy="4801151"/>
              <a:chOff x="2473125" y="535098"/>
              <a:chExt cx="4813384" cy="8455629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3E34ED43-AF09-6FBF-62CB-052C1B6F51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5025" b="47614"/>
              <a:stretch/>
            </p:blipFill>
            <p:spPr>
              <a:xfrm>
                <a:off x="2475939" y="8468773"/>
                <a:ext cx="4810570" cy="521954"/>
              </a:xfrm>
              <a:prstGeom prst="rect">
                <a:avLst/>
              </a:prstGeom>
            </p:spPr>
          </p:pic>
          <p:pic>
            <p:nvPicPr>
              <p:cNvPr id="28" name="그림 27">
                <a:extLst>
                  <a:ext uri="{FF2B5EF4-FFF2-40B4-BE49-F238E27FC236}">
                    <a16:creationId xmlns:a16="http://schemas.microsoft.com/office/drawing/2014/main" id="{8AC39AAD-9930-189C-3D65-CF996E4EE0F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5025" b="6386"/>
              <a:stretch/>
            </p:blipFill>
            <p:spPr>
              <a:xfrm>
                <a:off x="2473125" y="6745231"/>
                <a:ext cx="4810570" cy="1761521"/>
              </a:xfrm>
              <a:prstGeom prst="rect">
                <a:avLst/>
              </a:prstGeom>
            </p:spPr>
          </p:pic>
          <p:pic>
            <p:nvPicPr>
              <p:cNvPr id="29" name="그림 28">
                <a:extLst>
                  <a:ext uri="{FF2B5EF4-FFF2-40B4-BE49-F238E27FC236}">
                    <a16:creationId xmlns:a16="http://schemas.microsoft.com/office/drawing/2014/main" id="{1EE6AAAA-AC80-F2B2-9F7A-568669E8D4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5025" b="6386"/>
              <a:stretch/>
            </p:blipFill>
            <p:spPr>
              <a:xfrm>
                <a:off x="2475939" y="5028476"/>
                <a:ext cx="4810570" cy="1761521"/>
              </a:xfrm>
              <a:prstGeom prst="rect">
                <a:avLst/>
              </a:prstGeom>
            </p:spPr>
          </p:pic>
          <p:pic>
            <p:nvPicPr>
              <p:cNvPr id="30" name="그림 29">
                <a:extLst>
                  <a:ext uri="{FF2B5EF4-FFF2-40B4-BE49-F238E27FC236}">
                    <a16:creationId xmlns:a16="http://schemas.microsoft.com/office/drawing/2014/main" id="{54E04B6A-8946-1DDA-72ED-48BE5DC0858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5025" b="6386"/>
              <a:stretch/>
            </p:blipFill>
            <p:spPr>
              <a:xfrm>
                <a:off x="2474532" y="3311724"/>
                <a:ext cx="4810570" cy="1761521"/>
              </a:xfrm>
              <a:prstGeom prst="rect">
                <a:avLst/>
              </a:prstGeom>
            </p:spPr>
          </p:pic>
          <p:pic>
            <p:nvPicPr>
              <p:cNvPr id="31" name="그림 30">
                <a:extLst>
                  <a:ext uri="{FF2B5EF4-FFF2-40B4-BE49-F238E27FC236}">
                    <a16:creationId xmlns:a16="http://schemas.microsoft.com/office/drawing/2014/main" id="{41571AE1-0729-6AA7-C38F-DFDD8DB3B07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386"/>
              <a:stretch/>
            </p:blipFill>
            <p:spPr>
              <a:xfrm>
                <a:off x="2474532" y="535098"/>
                <a:ext cx="4810570" cy="2814603"/>
              </a:xfrm>
              <a:prstGeom prst="rect">
                <a:avLst/>
              </a:prstGeom>
            </p:spPr>
          </p:pic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B367A158-03EA-5816-2F19-276E6BBD411E}"/>
                  </a:ext>
                </a:extLst>
              </p:cNvPr>
              <p:cNvSpPr/>
              <p:nvPr/>
            </p:nvSpPr>
            <p:spPr>
              <a:xfrm>
                <a:off x="7022023" y="679860"/>
                <a:ext cx="123884" cy="10857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3" name="그림 32">
                <a:extLst>
                  <a:ext uri="{FF2B5EF4-FFF2-40B4-BE49-F238E27FC236}">
                    <a16:creationId xmlns:a16="http://schemas.microsoft.com/office/drawing/2014/main" id="{0F99D967-3A47-40B8-1CF3-3342D63C5F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00424" y="986657"/>
                <a:ext cx="3321599" cy="8004069"/>
              </a:xfrm>
              <a:prstGeom prst="rect">
                <a:avLst/>
              </a:prstGeom>
            </p:spPr>
          </p:pic>
        </p:grpSp>
        <p:grpSp>
          <p:nvGrpSpPr>
            <p:cNvPr id="34" name="그룹 33">
              <a:extLst>
                <a:ext uri="{FF2B5EF4-FFF2-40B4-BE49-F238E27FC236}">
                  <a16:creationId xmlns:a16="http://schemas.microsoft.com/office/drawing/2014/main" id="{405A648B-A581-CD22-1205-319F47416B0A}"/>
                </a:ext>
              </a:extLst>
            </p:cNvPr>
            <p:cNvGrpSpPr/>
            <p:nvPr/>
          </p:nvGrpSpPr>
          <p:grpSpPr>
            <a:xfrm>
              <a:off x="3252321" y="1374643"/>
              <a:ext cx="2659907" cy="3551564"/>
              <a:chOff x="7295979" y="990434"/>
              <a:chExt cx="3105789" cy="4037093"/>
            </a:xfrm>
          </p:grpSpPr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6C43FFF7-A328-E5AA-FB7A-5644191C1A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5025" b="6386"/>
              <a:stretch/>
            </p:blipFill>
            <p:spPr>
              <a:xfrm>
                <a:off x="7296887" y="3890590"/>
                <a:ext cx="3104881" cy="1136936"/>
              </a:xfrm>
              <a:prstGeom prst="rect">
                <a:avLst/>
              </a:prstGeom>
            </p:spPr>
          </p:pic>
          <p:pic>
            <p:nvPicPr>
              <p:cNvPr id="36" name="그림 35">
                <a:extLst>
                  <a:ext uri="{FF2B5EF4-FFF2-40B4-BE49-F238E27FC236}">
                    <a16:creationId xmlns:a16="http://schemas.microsoft.com/office/drawing/2014/main" id="{DBC1D35B-1296-E51B-D42A-F9C738BDAE2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t="35025" b="6386"/>
              <a:stretch/>
            </p:blipFill>
            <p:spPr>
              <a:xfrm>
                <a:off x="7295979" y="2782549"/>
                <a:ext cx="3104881" cy="1136936"/>
              </a:xfrm>
              <a:prstGeom prst="rect">
                <a:avLst/>
              </a:prstGeom>
            </p:spPr>
          </p:pic>
          <p:pic>
            <p:nvPicPr>
              <p:cNvPr id="37" name="그림 36">
                <a:extLst>
                  <a:ext uri="{FF2B5EF4-FFF2-40B4-BE49-F238E27FC236}">
                    <a16:creationId xmlns:a16="http://schemas.microsoft.com/office/drawing/2014/main" id="{512980FF-BA5B-D91C-5ED3-05D058968E9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b="6386"/>
              <a:stretch/>
            </p:blipFill>
            <p:spPr>
              <a:xfrm>
                <a:off x="7295979" y="990434"/>
                <a:ext cx="3104881" cy="1816626"/>
              </a:xfrm>
              <a:prstGeom prst="rect">
                <a:avLst/>
              </a:prstGeom>
            </p:spPr>
          </p:pic>
          <p:sp>
            <p:nvSpPr>
              <p:cNvPr id="38" name="직사각형 37">
                <a:extLst>
                  <a:ext uri="{FF2B5EF4-FFF2-40B4-BE49-F238E27FC236}">
                    <a16:creationId xmlns:a16="http://schemas.microsoft.com/office/drawing/2014/main" id="{79FDAD0F-7A0A-A0E6-3FE8-5B97F4404F50}"/>
                  </a:ext>
                </a:extLst>
              </p:cNvPr>
              <p:cNvSpPr/>
              <p:nvPr/>
            </p:nvSpPr>
            <p:spPr>
              <a:xfrm>
                <a:off x="10231061" y="1083868"/>
                <a:ext cx="79958" cy="70076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39" name="그림 38">
                <a:extLst>
                  <a:ext uri="{FF2B5EF4-FFF2-40B4-BE49-F238E27FC236}">
                    <a16:creationId xmlns:a16="http://schemas.microsoft.com/office/drawing/2014/main" id="{BEAD7DFD-BAF7-6BF4-E74C-29143BCE95E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632"/>
              <a:stretch/>
            </p:blipFill>
            <p:spPr>
              <a:xfrm>
                <a:off x="8087205" y="1247379"/>
                <a:ext cx="2138745" cy="3780148"/>
              </a:xfrm>
              <a:prstGeom prst="rect">
                <a:avLst/>
              </a:prstGeom>
            </p:spPr>
          </p:pic>
        </p:grpSp>
        <p:pic>
          <p:nvPicPr>
            <p:cNvPr id="71" name="그림 70">
              <a:extLst>
                <a:ext uri="{FF2B5EF4-FFF2-40B4-BE49-F238E27FC236}">
                  <a16:creationId xmlns:a16="http://schemas.microsoft.com/office/drawing/2014/main" id="{25D6045C-8DC7-7164-4925-F2E3F36541D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7724" y="1700188"/>
              <a:ext cx="634384" cy="482529"/>
            </a:xfrm>
            <a:prstGeom prst="rect">
              <a:avLst/>
            </a:prstGeom>
          </p:spPr>
        </p:pic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C9695442-A6B1-0290-5EFC-4752F315C4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252710" y="1700188"/>
              <a:ext cx="634384" cy="482529"/>
            </a:xfrm>
            <a:prstGeom prst="rect">
              <a:avLst/>
            </a:prstGeom>
          </p:spPr>
        </p:pic>
      </p:grpSp>
      <p:grpSp>
        <p:nvGrpSpPr>
          <p:cNvPr id="76" name="그룹 75">
            <a:extLst>
              <a:ext uri="{FF2B5EF4-FFF2-40B4-BE49-F238E27FC236}">
                <a16:creationId xmlns:a16="http://schemas.microsoft.com/office/drawing/2014/main" id="{F5ACF667-F8BC-362F-FCAC-4E45ABC1C242}"/>
              </a:ext>
            </a:extLst>
          </p:cNvPr>
          <p:cNvGrpSpPr/>
          <p:nvPr/>
        </p:nvGrpSpPr>
        <p:grpSpPr>
          <a:xfrm>
            <a:off x="8046746" y="1370993"/>
            <a:ext cx="3832694" cy="3487661"/>
            <a:chOff x="8046746" y="1370993"/>
            <a:chExt cx="3832694" cy="3487661"/>
          </a:xfrm>
        </p:grpSpPr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6674E117-694B-3D15-EEED-8C29DF7F7038}"/>
                </a:ext>
              </a:extLst>
            </p:cNvPr>
            <p:cNvGrpSpPr/>
            <p:nvPr/>
          </p:nvGrpSpPr>
          <p:grpSpPr>
            <a:xfrm>
              <a:off x="8047523" y="1370993"/>
              <a:ext cx="3831917" cy="3487661"/>
              <a:chOff x="609600" y="0"/>
              <a:chExt cx="10972800" cy="9987013"/>
            </a:xfrm>
          </p:grpSpPr>
          <p:pic>
            <p:nvPicPr>
              <p:cNvPr id="45" name="그림 44">
                <a:extLst>
                  <a:ext uri="{FF2B5EF4-FFF2-40B4-BE49-F238E27FC236}">
                    <a16:creationId xmlns:a16="http://schemas.microsoft.com/office/drawing/2014/main" id="{9F2C3DEF-D912-1600-E1A9-9C7D3A90CB6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57334" b="20421"/>
              <a:stretch/>
            </p:blipFill>
            <p:spPr>
              <a:xfrm>
                <a:off x="609600" y="8461408"/>
                <a:ext cx="10972800" cy="1525605"/>
              </a:xfrm>
              <a:prstGeom prst="rect">
                <a:avLst/>
              </a:prstGeom>
            </p:spPr>
          </p:pic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CBA62910-E605-FE39-E9DD-888A5573C4F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57334" b="6947"/>
              <a:stretch/>
            </p:blipFill>
            <p:spPr>
              <a:xfrm>
                <a:off x="609600" y="6220326"/>
                <a:ext cx="10972800" cy="2449630"/>
              </a:xfrm>
              <a:prstGeom prst="rect">
                <a:avLst/>
              </a:prstGeom>
            </p:spPr>
          </p:pic>
          <p:pic>
            <p:nvPicPr>
              <p:cNvPr id="47" name="그림 46">
                <a:extLst>
                  <a:ext uri="{FF2B5EF4-FFF2-40B4-BE49-F238E27FC236}">
                    <a16:creationId xmlns:a16="http://schemas.microsoft.com/office/drawing/2014/main" id="{83FD75D1-631F-48D1-409E-15CA56693D2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b="6947"/>
              <a:stretch/>
            </p:blipFill>
            <p:spPr>
              <a:xfrm>
                <a:off x="609600" y="0"/>
                <a:ext cx="10972800" cy="6381549"/>
              </a:xfrm>
              <a:prstGeom prst="rect">
                <a:avLst/>
              </a:prstGeom>
            </p:spPr>
          </p:pic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BB09BBA8-422E-72A7-3DB4-6EE8FC1800B0}"/>
                  </a:ext>
                </a:extLst>
              </p:cNvPr>
              <p:cNvSpPr/>
              <p:nvPr/>
            </p:nvSpPr>
            <p:spPr>
              <a:xfrm>
                <a:off x="10972800" y="298383"/>
                <a:ext cx="259882" cy="259882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72CF4F7C-0A15-4B30-1CB5-DF838BE3D96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b="978"/>
              <a:stretch/>
            </p:blipFill>
            <p:spPr>
              <a:xfrm>
                <a:off x="3294174" y="745333"/>
                <a:ext cx="7938508" cy="9241680"/>
              </a:xfrm>
              <a:prstGeom prst="rect">
                <a:avLst/>
              </a:prstGeom>
            </p:spPr>
          </p:pic>
        </p:grpSp>
        <p:pic>
          <p:nvPicPr>
            <p:cNvPr id="75" name="그림 74">
              <a:extLst>
                <a:ext uri="{FF2B5EF4-FFF2-40B4-BE49-F238E27FC236}">
                  <a16:creationId xmlns:a16="http://schemas.microsoft.com/office/drawing/2014/main" id="{837700F2-D33D-026F-3109-02B25DEB5B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46746" y="1839891"/>
              <a:ext cx="887704" cy="70376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13702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7" name="그룹 116">
            <a:extLst>
              <a:ext uri="{FF2B5EF4-FFF2-40B4-BE49-F238E27FC236}">
                <a16:creationId xmlns:a16="http://schemas.microsoft.com/office/drawing/2014/main" id="{1CDE1259-03D9-506E-D68D-6A52EEDDA67C}"/>
              </a:ext>
            </a:extLst>
          </p:cNvPr>
          <p:cNvGrpSpPr/>
          <p:nvPr/>
        </p:nvGrpSpPr>
        <p:grpSpPr>
          <a:xfrm flipH="1">
            <a:off x="5718058" y="3944786"/>
            <a:ext cx="1911590" cy="1033171"/>
            <a:chOff x="4411665" y="1351026"/>
            <a:chExt cx="2055365" cy="727958"/>
          </a:xfrm>
        </p:grpSpPr>
        <p:sp>
          <p:nvSpPr>
            <p:cNvPr id="118" name="자유형: 도형 117">
              <a:extLst>
                <a:ext uri="{FF2B5EF4-FFF2-40B4-BE49-F238E27FC236}">
                  <a16:creationId xmlns:a16="http://schemas.microsoft.com/office/drawing/2014/main" id="{9C65713A-01FB-D510-64B0-B7DA8584D328}"/>
                </a:ext>
              </a:extLst>
            </p:cNvPr>
            <p:cNvSpPr/>
            <p:nvPr/>
          </p:nvSpPr>
          <p:spPr>
            <a:xfrm rot="5400000">
              <a:off x="5176242" y="586449"/>
              <a:ext cx="526212" cy="2055365"/>
            </a:xfrm>
            <a:custGeom>
              <a:avLst/>
              <a:gdLst>
                <a:gd name="connsiteX0" fmla="*/ 0 w 526212"/>
                <a:gd name="connsiteY0" fmla="*/ 2055365 h 2055365"/>
                <a:gd name="connsiteX1" fmla="*/ 0 w 526212"/>
                <a:gd name="connsiteY1" fmla="*/ 263786 h 2055365"/>
                <a:gd name="connsiteX2" fmla="*/ 0 w 526212"/>
                <a:gd name="connsiteY2" fmla="*/ 263227 h 2055365"/>
                <a:gd name="connsiteX3" fmla="*/ 558 w 526212"/>
                <a:gd name="connsiteY3" fmla="*/ 263227 h 2055365"/>
                <a:gd name="connsiteX4" fmla="*/ 263106 w 526212"/>
                <a:gd name="connsiteY4" fmla="*/ 0 h 2055365"/>
                <a:gd name="connsiteX5" fmla="*/ 525655 w 526212"/>
                <a:gd name="connsiteY5" fmla="*/ 263227 h 2055365"/>
                <a:gd name="connsiteX6" fmla="*/ 526212 w 526212"/>
                <a:gd name="connsiteY6" fmla="*/ 263227 h 2055365"/>
                <a:gd name="connsiteX7" fmla="*/ 526212 w 526212"/>
                <a:gd name="connsiteY7" fmla="*/ 263786 h 2055365"/>
                <a:gd name="connsiteX8" fmla="*/ 526212 w 526212"/>
                <a:gd name="connsiteY8" fmla="*/ 2055365 h 205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212" h="2055365">
                  <a:moveTo>
                    <a:pt x="0" y="2055365"/>
                  </a:moveTo>
                  <a:lnTo>
                    <a:pt x="0" y="263786"/>
                  </a:lnTo>
                  <a:lnTo>
                    <a:pt x="0" y="263227"/>
                  </a:lnTo>
                  <a:lnTo>
                    <a:pt x="558" y="263227"/>
                  </a:lnTo>
                  <a:lnTo>
                    <a:pt x="263106" y="0"/>
                  </a:lnTo>
                  <a:lnTo>
                    <a:pt x="525655" y="263227"/>
                  </a:lnTo>
                  <a:lnTo>
                    <a:pt x="526212" y="263227"/>
                  </a:lnTo>
                  <a:lnTo>
                    <a:pt x="526212" y="263786"/>
                  </a:lnTo>
                  <a:lnTo>
                    <a:pt x="526212" y="205536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4D1C0284-5E4A-1F36-A2E8-CAAB4E3D0D83}"/>
                </a:ext>
              </a:extLst>
            </p:cNvPr>
            <p:cNvSpPr txBox="1"/>
            <p:nvPr/>
          </p:nvSpPr>
          <p:spPr>
            <a:xfrm>
              <a:off x="4488543" y="1371098"/>
              <a:ext cx="171850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서울시 구별 </a:t>
              </a:r>
              <a:endPara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  <a:p>
              <a:pPr algn="ctr"/>
              <a:r>
                <a:rPr lang="ko-KR" altLang="en-US" sz="2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견인 현황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69BE5690-867A-6D9B-9BC1-F3D1797E92D2}"/>
              </a:ext>
            </a:extLst>
          </p:cNvPr>
          <p:cNvGrpSpPr/>
          <p:nvPr/>
        </p:nvGrpSpPr>
        <p:grpSpPr>
          <a:xfrm>
            <a:off x="4957983" y="1607253"/>
            <a:ext cx="2433003" cy="526212"/>
            <a:chOff x="4411665" y="1351026"/>
            <a:chExt cx="2055365" cy="526212"/>
          </a:xfrm>
        </p:grpSpPr>
        <p:sp>
          <p:nvSpPr>
            <p:cNvPr id="101" name="자유형: 도형 100">
              <a:extLst>
                <a:ext uri="{FF2B5EF4-FFF2-40B4-BE49-F238E27FC236}">
                  <a16:creationId xmlns:a16="http://schemas.microsoft.com/office/drawing/2014/main" id="{5F204D64-9640-6DCB-6C2A-4D5F4CB29714}"/>
                </a:ext>
              </a:extLst>
            </p:cNvPr>
            <p:cNvSpPr/>
            <p:nvPr/>
          </p:nvSpPr>
          <p:spPr>
            <a:xfrm rot="5400000">
              <a:off x="5176242" y="586449"/>
              <a:ext cx="526212" cy="2055365"/>
            </a:xfrm>
            <a:custGeom>
              <a:avLst/>
              <a:gdLst>
                <a:gd name="connsiteX0" fmla="*/ 0 w 526212"/>
                <a:gd name="connsiteY0" fmla="*/ 2055365 h 2055365"/>
                <a:gd name="connsiteX1" fmla="*/ 0 w 526212"/>
                <a:gd name="connsiteY1" fmla="*/ 263786 h 2055365"/>
                <a:gd name="connsiteX2" fmla="*/ 0 w 526212"/>
                <a:gd name="connsiteY2" fmla="*/ 263227 h 2055365"/>
                <a:gd name="connsiteX3" fmla="*/ 558 w 526212"/>
                <a:gd name="connsiteY3" fmla="*/ 263227 h 2055365"/>
                <a:gd name="connsiteX4" fmla="*/ 263106 w 526212"/>
                <a:gd name="connsiteY4" fmla="*/ 0 h 2055365"/>
                <a:gd name="connsiteX5" fmla="*/ 525655 w 526212"/>
                <a:gd name="connsiteY5" fmla="*/ 263227 h 2055365"/>
                <a:gd name="connsiteX6" fmla="*/ 526212 w 526212"/>
                <a:gd name="connsiteY6" fmla="*/ 263227 h 2055365"/>
                <a:gd name="connsiteX7" fmla="*/ 526212 w 526212"/>
                <a:gd name="connsiteY7" fmla="*/ 263786 h 2055365"/>
                <a:gd name="connsiteX8" fmla="*/ 526212 w 526212"/>
                <a:gd name="connsiteY8" fmla="*/ 2055365 h 2055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26212" h="2055365">
                  <a:moveTo>
                    <a:pt x="0" y="2055365"/>
                  </a:moveTo>
                  <a:lnTo>
                    <a:pt x="0" y="263786"/>
                  </a:lnTo>
                  <a:lnTo>
                    <a:pt x="0" y="263227"/>
                  </a:lnTo>
                  <a:lnTo>
                    <a:pt x="558" y="263227"/>
                  </a:lnTo>
                  <a:lnTo>
                    <a:pt x="263106" y="0"/>
                  </a:lnTo>
                  <a:lnTo>
                    <a:pt x="525655" y="263227"/>
                  </a:lnTo>
                  <a:lnTo>
                    <a:pt x="526212" y="263227"/>
                  </a:lnTo>
                  <a:lnTo>
                    <a:pt x="526212" y="263786"/>
                  </a:lnTo>
                  <a:lnTo>
                    <a:pt x="526212" y="2055365"/>
                  </a:lnTo>
                  <a:close/>
                </a:path>
              </a:pathLst>
            </a:cu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ko-KR" altLang="en-US" dirty="0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2510A7C2-137D-0C47-BBA2-A631917019D3}"/>
                </a:ext>
              </a:extLst>
            </p:cNvPr>
            <p:cNvSpPr txBox="1"/>
            <p:nvPr/>
          </p:nvSpPr>
          <p:spPr>
            <a:xfrm>
              <a:off x="4479266" y="1415036"/>
              <a:ext cx="171850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000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서울시 견인 현황</a:t>
              </a:r>
            </a:p>
          </p:txBody>
        </p:sp>
      </p:grpSp>
      <p:grpSp>
        <p:nvGrpSpPr>
          <p:cNvPr id="95" name="그룹 94">
            <a:extLst>
              <a:ext uri="{FF2B5EF4-FFF2-40B4-BE49-F238E27FC236}">
                <a16:creationId xmlns:a16="http://schemas.microsoft.com/office/drawing/2014/main" id="{7BBDBFEA-25DE-8AC4-B8F3-C4AB2A059ECC}"/>
              </a:ext>
            </a:extLst>
          </p:cNvPr>
          <p:cNvGrpSpPr/>
          <p:nvPr/>
        </p:nvGrpSpPr>
        <p:grpSpPr>
          <a:xfrm>
            <a:off x="593580" y="1318087"/>
            <a:ext cx="4497856" cy="5374734"/>
            <a:chOff x="511834" y="788669"/>
            <a:chExt cx="10972800" cy="13111999"/>
          </a:xfrm>
        </p:grpSpPr>
        <p:pic>
          <p:nvPicPr>
            <p:cNvPr id="94" name="그림 93">
              <a:extLst>
                <a:ext uri="{FF2B5EF4-FFF2-40B4-BE49-F238E27FC236}">
                  <a16:creationId xmlns:a16="http://schemas.microsoft.com/office/drawing/2014/main" id="{08AECFD3-7A03-0ABB-F389-D5CFB9E41C1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611" b="43341"/>
            <a:stretch/>
          </p:blipFill>
          <p:spPr>
            <a:xfrm>
              <a:off x="511834" y="12731598"/>
              <a:ext cx="10972800" cy="1169070"/>
            </a:xfrm>
            <a:prstGeom prst="rect">
              <a:avLst/>
            </a:prstGeom>
          </p:spPr>
        </p:pic>
        <p:pic>
          <p:nvPicPr>
            <p:cNvPr id="93" name="그림 92">
              <a:extLst>
                <a:ext uri="{FF2B5EF4-FFF2-40B4-BE49-F238E27FC236}">
                  <a16:creationId xmlns:a16="http://schemas.microsoft.com/office/drawing/2014/main" id="{1F76B9DB-582D-EA61-D7CF-E077113693B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611" b="41728"/>
            <a:stretch/>
          </p:blipFill>
          <p:spPr>
            <a:xfrm>
              <a:off x="511834" y="11739043"/>
              <a:ext cx="10972800" cy="1279736"/>
            </a:xfrm>
            <a:prstGeom prst="rect">
              <a:avLst/>
            </a:prstGeom>
          </p:spPr>
        </p:pic>
        <p:pic>
          <p:nvPicPr>
            <p:cNvPr id="92" name="그림 91">
              <a:extLst>
                <a:ext uri="{FF2B5EF4-FFF2-40B4-BE49-F238E27FC236}">
                  <a16:creationId xmlns:a16="http://schemas.microsoft.com/office/drawing/2014/main" id="{209D215A-59AD-7F00-0D61-CFC6A5544B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611" b="41728"/>
            <a:stretch/>
          </p:blipFill>
          <p:spPr>
            <a:xfrm>
              <a:off x="511834" y="10544182"/>
              <a:ext cx="10972800" cy="1279736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2EB7E64D-49AE-AE08-8F80-02BE1D3DB27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611" b="41728"/>
            <a:stretch/>
          </p:blipFill>
          <p:spPr>
            <a:xfrm>
              <a:off x="511834" y="9412187"/>
              <a:ext cx="10972800" cy="1279736"/>
            </a:xfrm>
            <a:prstGeom prst="rect">
              <a:avLst/>
            </a:prstGeom>
          </p:spPr>
        </p:pic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4A11FBAF-1365-2FC7-2AF4-60E02329B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611" b="41728"/>
            <a:stretch/>
          </p:blipFill>
          <p:spPr>
            <a:xfrm>
              <a:off x="511834" y="8217326"/>
              <a:ext cx="10972800" cy="1279736"/>
            </a:xfrm>
            <a:prstGeom prst="rect">
              <a:avLst/>
            </a:prstGeom>
          </p:spPr>
        </p:pic>
        <p:pic>
          <p:nvPicPr>
            <p:cNvPr id="89" name="그림 88">
              <a:extLst>
                <a:ext uri="{FF2B5EF4-FFF2-40B4-BE49-F238E27FC236}">
                  <a16:creationId xmlns:a16="http://schemas.microsoft.com/office/drawing/2014/main" id="{9CF57135-A304-EE60-E046-6C8717498E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611" b="41728"/>
            <a:stretch/>
          </p:blipFill>
          <p:spPr>
            <a:xfrm>
              <a:off x="511834" y="7085331"/>
              <a:ext cx="10972800" cy="1279736"/>
            </a:xfrm>
            <a:prstGeom prst="rect">
              <a:avLst/>
            </a:prstGeom>
          </p:spPr>
        </p:pic>
        <p:pic>
          <p:nvPicPr>
            <p:cNvPr id="88" name="그림 87">
              <a:extLst>
                <a:ext uri="{FF2B5EF4-FFF2-40B4-BE49-F238E27FC236}">
                  <a16:creationId xmlns:a16="http://schemas.microsoft.com/office/drawing/2014/main" id="{C420D692-7C2F-AA63-EFA5-42F19650182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611" b="41728"/>
            <a:stretch/>
          </p:blipFill>
          <p:spPr>
            <a:xfrm>
              <a:off x="511834" y="5916931"/>
              <a:ext cx="10972800" cy="1279736"/>
            </a:xfrm>
            <a:prstGeom prst="rect">
              <a:avLst/>
            </a:prstGeom>
          </p:spPr>
        </p:pic>
        <p:pic>
          <p:nvPicPr>
            <p:cNvPr id="85" name="그림 84">
              <a:extLst>
                <a:ext uri="{FF2B5EF4-FFF2-40B4-BE49-F238E27FC236}">
                  <a16:creationId xmlns:a16="http://schemas.microsoft.com/office/drawing/2014/main" id="{B60DC303-A625-6A72-655C-72AC0C5129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39611" b="41728"/>
            <a:stretch/>
          </p:blipFill>
          <p:spPr>
            <a:xfrm>
              <a:off x="511834" y="4673600"/>
              <a:ext cx="10972800" cy="1279736"/>
            </a:xfrm>
            <a:prstGeom prst="rect">
              <a:avLst/>
            </a:prstGeom>
          </p:spPr>
        </p:pic>
        <p:pic>
          <p:nvPicPr>
            <p:cNvPr id="81" name="그림 80">
              <a:extLst>
                <a:ext uri="{FF2B5EF4-FFF2-40B4-BE49-F238E27FC236}">
                  <a16:creationId xmlns:a16="http://schemas.microsoft.com/office/drawing/2014/main" id="{950B64A2-827A-E9CC-81D5-F6DD28BDFD3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41728"/>
            <a:stretch/>
          </p:blipFill>
          <p:spPr>
            <a:xfrm>
              <a:off x="511834" y="788669"/>
              <a:ext cx="10972800" cy="3996267"/>
            </a:xfrm>
            <a:prstGeom prst="rect">
              <a:avLst/>
            </a:prstGeom>
          </p:spPr>
        </p:pic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B05A65EE-7404-7080-280E-9A863B426113}"/>
                </a:ext>
              </a:extLst>
            </p:cNvPr>
            <p:cNvSpPr/>
            <p:nvPr/>
          </p:nvSpPr>
          <p:spPr>
            <a:xfrm>
              <a:off x="10896600" y="1109133"/>
              <a:ext cx="262467" cy="24553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90A6947E-DD0C-58B8-76A6-5B8EB3AC8E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3457" t="19753" b="6666"/>
            <a:stretch/>
          </p:blipFill>
          <p:spPr>
            <a:xfrm>
              <a:off x="3085701" y="4673600"/>
              <a:ext cx="8398933" cy="5046134"/>
            </a:xfrm>
            <a:prstGeom prst="rect">
              <a:avLst/>
            </a:prstGeom>
          </p:spPr>
        </p:pic>
        <p:pic>
          <p:nvPicPr>
            <p:cNvPr id="87" name="그림 86">
              <a:extLst>
                <a:ext uri="{FF2B5EF4-FFF2-40B4-BE49-F238E27FC236}">
                  <a16:creationId xmlns:a16="http://schemas.microsoft.com/office/drawing/2014/main" id="{3E1C5C32-17D6-6BAA-E8E3-D6EE838039F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2566" t="28766" b="9057"/>
            <a:stretch/>
          </p:blipFill>
          <p:spPr>
            <a:xfrm>
              <a:off x="2987935" y="9636502"/>
              <a:ext cx="8496699" cy="4264166"/>
            </a:xfrm>
            <a:prstGeom prst="rect">
              <a:avLst/>
            </a:prstGeom>
          </p:spPr>
        </p:pic>
      </p:grpSp>
      <p:sp>
        <p:nvSpPr>
          <p:cNvPr id="96" name="TextBox 95">
            <a:extLst>
              <a:ext uri="{FF2B5EF4-FFF2-40B4-BE49-F238E27FC236}">
                <a16:creationId xmlns:a16="http://schemas.microsoft.com/office/drawing/2014/main" id="{D3B2BED7-8196-3BA8-72CF-4E18434261FB}"/>
              </a:ext>
            </a:extLst>
          </p:cNvPr>
          <p:cNvSpPr txBox="1"/>
          <p:nvPr/>
        </p:nvSpPr>
        <p:spPr>
          <a:xfrm>
            <a:off x="1065271" y="284686"/>
            <a:ext cx="4652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2. 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프로젝트 수행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대시보드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97" name="그룹 96">
            <a:extLst>
              <a:ext uri="{FF2B5EF4-FFF2-40B4-BE49-F238E27FC236}">
                <a16:creationId xmlns:a16="http://schemas.microsoft.com/office/drawing/2014/main" id="{E735CD71-18AC-4B1D-7E51-E6E9906D10CF}"/>
              </a:ext>
            </a:extLst>
          </p:cNvPr>
          <p:cNvGrpSpPr/>
          <p:nvPr/>
        </p:nvGrpSpPr>
        <p:grpSpPr>
          <a:xfrm>
            <a:off x="382417" y="245733"/>
            <a:ext cx="550774" cy="869950"/>
            <a:chOff x="466293" y="346090"/>
            <a:chExt cx="550774" cy="869950"/>
          </a:xfrm>
        </p:grpSpPr>
        <p:sp>
          <p:nvSpPr>
            <p:cNvPr id="98" name="Freeform 11">
              <a:extLst>
                <a:ext uri="{FF2B5EF4-FFF2-40B4-BE49-F238E27FC236}">
                  <a16:creationId xmlns:a16="http://schemas.microsoft.com/office/drawing/2014/main" id="{767DBF16-B233-FC79-4438-6EC1532EDE2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293" y="346090"/>
              <a:ext cx="550774" cy="869950"/>
            </a:xfrm>
            <a:custGeom>
              <a:avLst/>
              <a:gdLst>
                <a:gd name="T0" fmla="*/ 1006 w 2265"/>
                <a:gd name="T1" fmla="*/ 498 h 3578"/>
                <a:gd name="T2" fmla="*/ 831 w 2265"/>
                <a:gd name="T3" fmla="*/ 561 h 3578"/>
                <a:gd name="T4" fmla="*/ 686 w 2265"/>
                <a:gd name="T5" fmla="*/ 672 h 3578"/>
                <a:gd name="T6" fmla="*/ 577 w 2265"/>
                <a:gd name="T7" fmla="*/ 819 h 3578"/>
                <a:gd name="T8" fmla="*/ 513 w 2265"/>
                <a:gd name="T9" fmla="*/ 994 h 3578"/>
                <a:gd name="T10" fmla="*/ 504 w 2265"/>
                <a:gd name="T11" fmla="*/ 1188 h 3578"/>
                <a:gd name="T12" fmla="*/ 550 w 2265"/>
                <a:gd name="T13" fmla="*/ 1371 h 3578"/>
                <a:gd name="T14" fmla="*/ 645 w 2265"/>
                <a:gd name="T15" fmla="*/ 1529 h 3578"/>
                <a:gd name="T16" fmla="*/ 780 w 2265"/>
                <a:gd name="T17" fmla="*/ 1653 h 3578"/>
                <a:gd name="T18" fmla="*/ 944 w 2265"/>
                <a:gd name="T19" fmla="*/ 1733 h 3578"/>
                <a:gd name="T20" fmla="*/ 1133 w 2265"/>
                <a:gd name="T21" fmla="*/ 1761 h 3578"/>
                <a:gd name="T22" fmla="*/ 1321 w 2265"/>
                <a:gd name="T23" fmla="*/ 1733 h 3578"/>
                <a:gd name="T24" fmla="*/ 1487 w 2265"/>
                <a:gd name="T25" fmla="*/ 1653 h 3578"/>
                <a:gd name="T26" fmla="*/ 1621 w 2265"/>
                <a:gd name="T27" fmla="*/ 1529 h 3578"/>
                <a:gd name="T28" fmla="*/ 1715 w 2265"/>
                <a:gd name="T29" fmla="*/ 1371 h 3578"/>
                <a:gd name="T30" fmla="*/ 1762 w 2265"/>
                <a:gd name="T31" fmla="*/ 1188 h 3578"/>
                <a:gd name="T32" fmla="*/ 1752 w 2265"/>
                <a:gd name="T33" fmla="*/ 994 h 3578"/>
                <a:gd name="T34" fmla="*/ 1688 w 2265"/>
                <a:gd name="T35" fmla="*/ 819 h 3578"/>
                <a:gd name="T36" fmla="*/ 1580 w 2265"/>
                <a:gd name="T37" fmla="*/ 672 h 3578"/>
                <a:gd name="T38" fmla="*/ 1434 w 2265"/>
                <a:gd name="T39" fmla="*/ 561 h 3578"/>
                <a:gd name="T40" fmla="*/ 1260 w 2265"/>
                <a:gd name="T41" fmla="*/ 498 h 3578"/>
                <a:gd name="T42" fmla="*/ 1133 w 2265"/>
                <a:gd name="T43" fmla="*/ 0 h 3578"/>
                <a:gd name="T44" fmla="*/ 1308 w 2265"/>
                <a:gd name="T45" fmla="*/ 14 h 3578"/>
                <a:gd name="T46" fmla="*/ 1554 w 2265"/>
                <a:gd name="T47" fmla="*/ 82 h 3578"/>
                <a:gd name="T48" fmla="*/ 1774 w 2265"/>
                <a:gd name="T49" fmla="*/ 202 h 3578"/>
                <a:gd name="T50" fmla="*/ 1963 w 2265"/>
                <a:gd name="T51" fmla="*/ 364 h 3578"/>
                <a:gd name="T52" fmla="*/ 2111 w 2265"/>
                <a:gd name="T53" fmla="*/ 566 h 3578"/>
                <a:gd name="T54" fmla="*/ 2212 w 2265"/>
                <a:gd name="T55" fmla="*/ 798 h 3578"/>
                <a:gd name="T56" fmla="*/ 2262 w 2265"/>
                <a:gd name="T57" fmla="*/ 1054 h 3578"/>
                <a:gd name="T58" fmla="*/ 2253 w 2265"/>
                <a:gd name="T59" fmla="*/ 1312 h 3578"/>
                <a:gd name="T60" fmla="*/ 2190 w 2265"/>
                <a:gd name="T61" fmla="*/ 1552 h 3578"/>
                <a:gd name="T62" fmla="*/ 2090 w 2265"/>
                <a:gd name="T63" fmla="*/ 1752 h 3578"/>
                <a:gd name="T64" fmla="*/ 1963 w 2265"/>
                <a:gd name="T65" fmla="*/ 1921 h 3578"/>
                <a:gd name="T66" fmla="*/ 1880 w 2265"/>
                <a:gd name="T67" fmla="*/ 2012 h 3578"/>
                <a:gd name="T68" fmla="*/ 1798 w 2265"/>
                <a:gd name="T69" fmla="*/ 2114 h 3578"/>
                <a:gd name="T70" fmla="*/ 1656 w 2265"/>
                <a:gd name="T71" fmla="*/ 2346 h 3578"/>
                <a:gd name="T72" fmla="*/ 1502 w 2265"/>
                <a:gd name="T73" fmla="*/ 2639 h 3578"/>
                <a:gd name="T74" fmla="*/ 1379 w 2265"/>
                <a:gd name="T75" fmla="*/ 2911 h 3578"/>
                <a:gd name="T76" fmla="*/ 1284 w 2265"/>
                <a:gd name="T77" fmla="*/ 3154 h 3578"/>
                <a:gd name="T78" fmla="*/ 1214 w 2265"/>
                <a:gd name="T79" fmla="*/ 3360 h 3578"/>
                <a:gd name="T80" fmla="*/ 1167 w 2265"/>
                <a:gd name="T81" fmla="*/ 3520 h 3578"/>
                <a:gd name="T82" fmla="*/ 1145 w 2265"/>
                <a:gd name="T83" fmla="*/ 3575 h 3578"/>
                <a:gd name="T84" fmla="*/ 1124 w 2265"/>
                <a:gd name="T85" fmla="*/ 3563 h 3578"/>
                <a:gd name="T86" fmla="*/ 1089 w 2265"/>
                <a:gd name="T87" fmla="*/ 3422 h 3578"/>
                <a:gd name="T88" fmla="*/ 990 w 2265"/>
                <a:gd name="T89" fmla="*/ 3128 h 3578"/>
                <a:gd name="T90" fmla="*/ 857 w 2265"/>
                <a:gd name="T91" fmla="*/ 2826 h 3578"/>
                <a:gd name="T92" fmla="*/ 701 w 2265"/>
                <a:gd name="T93" fmla="*/ 2532 h 3578"/>
                <a:gd name="T94" fmla="*/ 538 w 2265"/>
                <a:gd name="T95" fmla="*/ 2258 h 3578"/>
                <a:gd name="T96" fmla="*/ 412 w 2265"/>
                <a:gd name="T97" fmla="*/ 2061 h 3578"/>
                <a:gd name="T98" fmla="*/ 331 w 2265"/>
                <a:gd name="T99" fmla="*/ 1958 h 3578"/>
                <a:gd name="T100" fmla="*/ 253 w 2265"/>
                <a:gd name="T101" fmla="*/ 1862 h 3578"/>
                <a:gd name="T102" fmla="*/ 118 w 2265"/>
                <a:gd name="T103" fmla="*/ 1648 h 3578"/>
                <a:gd name="T104" fmla="*/ 31 w 2265"/>
                <a:gd name="T105" fmla="*/ 1407 h 3578"/>
                <a:gd name="T106" fmla="*/ 0 w 2265"/>
                <a:gd name="T107" fmla="*/ 1144 h 3578"/>
                <a:gd name="T108" fmla="*/ 30 w 2265"/>
                <a:gd name="T109" fmla="*/ 881 h 3578"/>
                <a:gd name="T110" fmla="*/ 115 w 2265"/>
                <a:gd name="T111" fmla="*/ 640 h 3578"/>
                <a:gd name="T112" fmla="*/ 249 w 2265"/>
                <a:gd name="T113" fmla="*/ 428 h 3578"/>
                <a:gd name="T114" fmla="*/ 424 w 2265"/>
                <a:gd name="T115" fmla="*/ 251 h 3578"/>
                <a:gd name="T116" fmla="*/ 635 w 2265"/>
                <a:gd name="T117" fmla="*/ 116 h 3578"/>
                <a:gd name="T118" fmla="*/ 873 w 2265"/>
                <a:gd name="T119" fmla="*/ 30 h 3578"/>
                <a:gd name="T120" fmla="*/ 1133 w 2265"/>
                <a:gd name="T121" fmla="*/ 0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5" h="3578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99" name="Freeform 12">
              <a:extLst>
                <a:ext uri="{FF2B5EF4-FFF2-40B4-BE49-F238E27FC236}">
                  <a16:creationId xmlns:a16="http://schemas.microsoft.com/office/drawing/2014/main" id="{E86B4342-8615-B0F3-FF06-8BF9DEF61BE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456" y="548494"/>
              <a:ext cx="128449" cy="129422"/>
            </a:xfrm>
            <a:custGeom>
              <a:avLst/>
              <a:gdLst>
                <a:gd name="T0" fmla="*/ 263 w 526"/>
                <a:gd name="T1" fmla="*/ 0 h 530"/>
                <a:gd name="T2" fmla="*/ 305 w 526"/>
                <a:gd name="T3" fmla="*/ 3 h 530"/>
                <a:gd name="T4" fmla="*/ 345 w 526"/>
                <a:gd name="T5" fmla="*/ 13 h 530"/>
                <a:gd name="T6" fmla="*/ 384 w 526"/>
                <a:gd name="T7" fmla="*/ 29 h 530"/>
                <a:gd name="T8" fmla="*/ 418 w 526"/>
                <a:gd name="T9" fmla="*/ 51 h 530"/>
                <a:gd name="T10" fmla="*/ 448 w 526"/>
                <a:gd name="T11" fmla="*/ 78 h 530"/>
                <a:gd name="T12" fmla="*/ 475 w 526"/>
                <a:gd name="T13" fmla="*/ 108 h 530"/>
                <a:gd name="T14" fmla="*/ 497 w 526"/>
                <a:gd name="T15" fmla="*/ 143 h 530"/>
                <a:gd name="T16" fmla="*/ 512 w 526"/>
                <a:gd name="T17" fmla="*/ 181 h 530"/>
                <a:gd name="T18" fmla="*/ 522 w 526"/>
                <a:gd name="T19" fmla="*/ 223 h 530"/>
                <a:gd name="T20" fmla="*/ 526 w 526"/>
                <a:gd name="T21" fmla="*/ 266 h 530"/>
                <a:gd name="T22" fmla="*/ 522 w 526"/>
                <a:gd name="T23" fmla="*/ 309 h 530"/>
                <a:gd name="T24" fmla="*/ 512 w 526"/>
                <a:gd name="T25" fmla="*/ 349 h 530"/>
                <a:gd name="T26" fmla="*/ 497 w 526"/>
                <a:gd name="T27" fmla="*/ 387 h 530"/>
                <a:gd name="T28" fmla="*/ 475 w 526"/>
                <a:gd name="T29" fmla="*/ 422 h 530"/>
                <a:gd name="T30" fmla="*/ 448 w 526"/>
                <a:gd name="T31" fmla="*/ 452 h 530"/>
                <a:gd name="T32" fmla="*/ 418 w 526"/>
                <a:gd name="T33" fmla="*/ 479 h 530"/>
                <a:gd name="T34" fmla="*/ 384 w 526"/>
                <a:gd name="T35" fmla="*/ 501 h 530"/>
                <a:gd name="T36" fmla="*/ 345 w 526"/>
                <a:gd name="T37" fmla="*/ 517 h 530"/>
                <a:gd name="T38" fmla="*/ 305 w 526"/>
                <a:gd name="T39" fmla="*/ 527 h 530"/>
                <a:gd name="T40" fmla="*/ 263 w 526"/>
                <a:gd name="T41" fmla="*/ 530 h 530"/>
                <a:gd name="T42" fmla="*/ 220 w 526"/>
                <a:gd name="T43" fmla="*/ 527 h 530"/>
                <a:gd name="T44" fmla="*/ 180 w 526"/>
                <a:gd name="T45" fmla="*/ 517 h 530"/>
                <a:gd name="T46" fmla="*/ 142 w 526"/>
                <a:gd name="T47" fmla="*/ 501 h 530"/>
                <a:gd name="T48" fmla="*/ 108 w 526"/>
                <a:gd name="T49" fmla="*/ 479 h 530"/>
                <a:gd name="T50" fmla="*/ 77 w 526"/>
                <a:gd name="T51" fmla="*/ 452 h 530"/>
                <a:gd name="T52" fmla="*/ 51 w 526"/>
                <a:gd name="T53" fmla="*/ 422 h 530"/>
                <a:gd name="T54" fmla="*/ 29 w 526"/>
                <a:gd name="T55" fmla="*/ 387 h 530"/>
                <a:gd name="T56" fmla="*/ 14 w 526"/>
                <a:gd name="T57" fmla="*/ 349 h 530"/>
                <a:gd name="T58" fmla="*/ 4 w 526"/>
                <a:gd name="T59" fmla="*/ 309 h 530"/>
                <a:gd name="T60" fmla="*/ 0 w 526"/>
                <a:gd name="T61" fmla="*/ 266 h 530"/>
                <a:gd name="T62" fmla="*/ 4 w 526"/>
                <a:gd name="T63" fmla="*/ 223 h 530"/>
                <a:gd name="T64" fmla="*/ 14 w 526"/>
                <a:gd name="T65" fmla="*/ 181 h 530"/>
                <a:gd name="T66" fmla="*/ 29 w 526"/>
                <a:gd name="T67" fmla="*/ 143 h 530"/>
                <a:gd name="T68" fmla="*/ 51 w 526"/>
                <a:gd name="T69" fmla="*/ 108 h 530"/>
                <a:gd name="T70" fmla="*/ 77 w 526"/>
                <a:gd name="T71" fmla="*/ 78 h 530"/>
                <a:gd name="T72" fmla="*/ 108 w 526"/>
                <a:gd name="T73" fmla="*/ 51 h 530"/>
                <a:gd name="T74" fmla="*/ 142 w 526"/>
                <a:gd name="T75" fmla="*/ 29 h 530"/>
                <a:gd name="T76" fmla="*/ 180 w 526"/>
                <a:gd name="T77" fmla="*/ 13 h 530"/>
                <a:gd name="T78" fmla="*/ 220 w 526"/>
                <a:gd name="T79" fmla="*/ 3 h 530"/>
                <a:gd name="T80" fmla="*/ 263 w 526"/>
                <a:gd name="T81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6" h="530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FC07EBB2-D597-582E-75C8-F7D64672D152}"/>
              </a:ext>
            </a:extLst>
          </p:cNvPr>
          <p:cNvGrpSpPr/>
          <p:nvPr/>
        </p:nvGrpSpPr>
        <p:grpSpPr>
          <a:xfrm>
            <a:off x="7552745" y="1318087"/>
            <a:ext cx="4045675" cy="5445124"/>
            <a:chOff x="609600" y="0"/>
            <a:chExt cx="10972800" cy="14768423"/>
          </a:xfrm>
        </p:grpSpPr>
        <p:pic>
          <p:nvPicPr>
            <p:cNvPr id="106" name="그림 105">
              <a:extLst>
                <a:ext uri="{FF2B5EF4-FFF2-40B4-BE49-F238E27FC236}">
                  <a16:creationId xmlns:a16="http://schemas.microsoft.com/office/drawing/2014/main" id="{07254D7C-7333-7E4A-F2AA-F16D2166D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0294" b="38742"/>
            <a:stretch/>
          </p:blipFill>
          <p:spPr>
            <a:xfrm>
              <a:off x="609600" y="13330679"/>
              <a:ext cx="10972800" cy="1437744"/>
            </a:xfrm>
            <a:prstGeom prst="rect">
              <a:avLst/>
            </a:prstGeom>
          </p:spPr>
        </p:pic>
        <p:pic>
          <p:nvPicPr>
            <p:cNvPr id="107" name="그림 106">
              <a:extLst>
                <a:ext uri="{FF2B5EF4-FFF2-40B4-BE49-F238E27FC236}">
                  <a16:creationId xmlns:a16="http://schemas.microsoft.com/office/drawing/2014/main" id="{225696B2-1EF1-8A7C-C3B5-7E5F4CFDDE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0294" b="31950"/>
            <a:stretch/>
          </p:blipFill>
          <p:spPr>
            <a:xfrm>
              <a:off x="609600" y="11703165"/>
              <a:ext cx="10972800" cy="1903563"/>
            </a:xfrm>
            <a:prstGeom prst="rect">
              <a:avLst/>
            </a:prstGeom>
          </p:spPr>
        </p:pic>
        <p:pic>
          <p:nvPicPr>
            <p:cNvPr id="108" name="그림 107">
              <a:extLst>
                <a:ext uri="{FF2B5EF4-FFF2-40B4-BE49-F238E27FC236}">
                  <a16:creationId xmlns:a16="http://schemas.microsoft.com/office/drawing/2014/main" id="{95CF9310-4866-3D7C-A322-3E7498367A1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0294" b="31950"/>
            <a:stretch/>
          </p:blipFill>
          <p:spPr>
            <a:xfrm>
              <a:off x="609600" y="9998012"/>
              <a:ext cx="10972800" cy="1903563"/>
            </a:xfrm>
            <a:prstGeom prst="rect">
              <a:avLst/>
            </a:prstGeom>
          </p:spPr>
        </p:pic>
        <p:pic>
          <p:nvPicPr>
            <p:cNvPr id="109" name="그림 108">
              <a:extLst>
                <a:ext uri="{FF2B5EF4-FFF2-40B4-BE49-F238E27FC236}">
                  <a16:creationId xmlns:a16="http://schemas.microsoft.com/office/drawing/2014/main" id="{D306474C-82CF-7295-98B5-9351EFDC7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0294" b="31950"/>
            <a:stretch/>
          </p:blipFill>
          <p:spPr>
            <a:xfrm>
              <a:off x="609600" y="8172089"/>
              <a:ext cx="10972800" cy="1903563"/>
            </a:xfrm>
            <a:prstGeom prst="rect">
              <a:avLst/>
            </a:prstGeom>
          </p:spPr>
        </p:pic>
        <p:pic>
          <p:nvPicPr>
            <p:cNvPr id="110" name="그림 109">
              <a:extLst>
                <a:ext uri="{FF2B5EF4-FFF2-40B4-BE49-F238E27FC236}">
                  <a16:creationId xmlns:a16="http://schemas.microsoft.com/office/drawing/2014/main" id="{FC6FEFE8-B107-7149-7591-2FA2BC463A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0294" b="31950"/>
            <a:stretch/>
          </p:blipFill>
          <p:spPr>
            <a:xfrm>
              <a:off x="609600" y="6389296"/>
              <a:ext cx="10972800" cy="1903563"/>
            </a:xfrm>
            <a:prstGeom prst="rect">
              <a:avLst/>
            </a:prstGeom>
          </p:spPr>
        </p:pic>
        <p:pic>
          <p:nvPicPr>
            <p:cNvPr id="111" name="그림 110">
              <a:extLst>
                <a:ext uri="{FF2B5EF4-FFF2-40B4-BE49-F238E27FC236}">
                  <a16:creationId xmlns:a16="http://schemas.microsoft.com/office/drawing/2014/main" id="{44F3F7E1-3B30-C1B8-018B-864A4CAF32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3218" t="18239" b="13711"/>
            <a:stretch/>
          </p:blipFill>
          <p:spPr>
            <a:xfrm>
              <a:off x="3157267" y="10101531"/>
              <a:ext cx="8425133" cy="4666891"/>
            </a:xfrm>
            <a:prstGeom prst="rect">
              <a:avLst/>
            </a:prstGeom>
          </p:spPr>
        </p:pic>
        <p:pic>
          <p:nvPicPr>
            <p:cNvPr id="112" name="그림 111">
              <a:extLst>
                <a:ext uri="{FF2B5EF4-FFF2-40B4-BE49-F238E27FC236}">
                  <a16:creationId xmlns:a16="http://schemas.microsoft.com/office/drawing/2014/main" id="{076167F3-D792-5DCE-A084-303758C7F5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40294" b="31950"/>
            <a:stretch/>
          </p:blipFill>
          <p:spPr>
            <a:xfrm>
              <a:off x="609600" y="4580626"/>
              <a:ext cx="10972800" cy="1903563"/>
            </a:xfrm>
            <a:prstGeom prst="rect">
              <a:avLst/>
            </a:prstGeom>
          </p:spPr>
        </p:pic>
        <p:pic>
          <p:nvPicPr>
            <p:cNvPr id="113" name="그림 112">
              <a:extLst>
                <a:ext uri="{FF2B5EF4-FFF2-40B4-BE49-F238E27FC236}">
                  <a16:creationId xmlns:a16="http://schemas.microsoft.com/office/drawing/2014/main" id="{CC171DC5-4226-8524-E6C9-EF8245B92D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b="31950"/>
            <a:stretch/>
          </p:blipFill>
          <p:spPr>
            <a:xfrm>
              <a:off x="609600" y="0"/>
              <a:ext cx="10972800" cy="4666891"/>
            </a:xfrm>
            <a:prstGeom prst="rect">
              <a:avLst/>
            </a:prstGeom>
          </p:spPr>
        </p:pic>
        <p:sp>
          <p:nvSpPr>
            <p:cNvPr id="114" name="직사각형 113">
              <a:extLst>
                <a:ext uri="{FF2B5EF4-FFF2-40B4-BE49-F238E27FC236}">
                  <a16:creationId xmlns:a16="http://schemas.microsoft.com/office/drawing/2014/main" id="{F5BC7202-C975-E07A-525C-39D1E2554EBB}"/>
                </a:ext>
              </a:extLst>
            </p:cNvPr>
            <p:cNvSpPr/>
            <p:nvPr/>
          </p:nvSpPr>
          <p:spPr>
            <a:xfrm>
              <a:off x="10981426" y="293298"/>
              <a:ext cx="293299" cy="2674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15" name="그림 114">
              <a:extLst>
                <a:ext uri="{FF2B5EF4-FFF2-40B4-BE49-F238E27FC236}">
                  <a16:creationId xmlns:a16="http://schemas.microsoft.com/office/drawing/2014/main" id="{39C32B5A-80CC-0AA6-7F19-6758E913F4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218" t="11446" b="6792"/>
            <a:stretch/>
          </p:blipFill>
          <p:spPr>
            <a:xfrm>
              <a:off x="3157268" y="4580626"/>
              <a:ext cx="8425132" cy="5607170"/>
            </a:xfrm>
            <a:prstGeom prst="rect">
              <a:avLst/>
            </a:prstGeom>
          </p:spPr>
        </p:pic>
        <p:sp>
          <p:nvSpPr>
            <p:cNvPr id="116" name="직사각형 115">
              <a:extLst>
                <a:ext uri="{FF2B5EF4-FFF2-40B4-BE49-F238E27FC236}">
                  <a16:creationId xmlns:a16="http://schemas.microsoft.com/office/drawing/2014/main" id="{148C421D-FFDB-56BC-D29C-0472A0218110}"/>
                </a:ext>
              </a:extLst>
            </p:cNvPr>
            <p:cNvSpPr/>
            <p:nvPr/>
          </p:nvSpPr>
          <p:spPr>
            <a:xfrm>
              <a:off x="11274725" y="4485736"/>
              <a:ext cx="215660" cy="2674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1" name="TextBox 120">
            <a:extLst>
              <a:ext uri="{FF2B5EF4-FFF2-40B4-BE49-F238E27FC236}">
                <a16:creationId xmlns:a16="http://schemas.microsoft.com/office/drawing/2014/main" id="{FBAF937F-EFE7-C5EA-C762-6B615F182598}"/>
              </a:ext>
            </a:extLst>
          </p:cNvPr>
          <p:cNvSpPr txBox="1"/>
          <p:nvPr/>
        </p:nvSpPr>
        <p:spPr>
          <a:xfrm>
            <a:off x="5073922" y="2225896"/>
            <a:ext cx="20441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전제적인 서울시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견인구역 지도 제공</a:t>
            </a:r>
            <a:endParaRPr lang="ko-KR" altLang="en-US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C4B63EDD-F0A5-456C-26FE-5310FFE3E00F}"/>
              </a:ext>
            </a:extLst>
          </p:cNvPr>
          <p:cNvSpPr txBox="1"/>
          <p:nvPr/>
        </p:nvSpPr>
        <p:spPr>
          <a:xfrm>
            <a:off x="5460533" y="4792072"/>
            <a:ext cx="20922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서울시 구별 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견인구역 지도 제공</a:t>
            </a:r>
            <a:endParaRPr lang="ko-KR" altLang="en-US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52722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A804ED57-8403-7707-AF97-148871E80B43}"/>
              </a:ext>
            </a:extLst>
          </p:cNvPr>
          <p:cNvSpPr txBox="1"/>
          <p:nvPr/>
        </p:nvSpPr>
        <p:spPr>
          <a:xfrm>
            <a:off x="1065271" y="284686"/>
            <a:ext cx="4652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3. 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기대효과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분석을 통한 인사이트 도출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01BFF611-1D5C-7193-A9FA-58C87B30F618}"/>
              </a:ext>
            </a:extLst>
          </p:cNvPr>
          <p:cNvGrpSpPr/>
          <p:nvPr/>
        </p:nvGrpSpPr>
        <p:grpSpPr>
          <a:xfrm>
            <a:off x="382417" y="245733"/>
            <a:ext cx="550774" cy="869950"/>
            <a:chOff x="466293" y="346090"/>
            <a:chExt cx="550774" cy="869950"/>
          </a:xfrm>
        </p:grpSpPr>
        <p:sp>
          <p:nvSpPr>
            <p:cNvPr id="10" name="Freeform 11">
              <a:extLst>
                <a:ext uri="{FF2B5EF4-FFF2-40B4-BE49-F238E27FC236}">
                  <a16:creationId xmlns:a16="http://schemas.microsoft.com/office/drawing/2014/main" id="{FC4AC9E9-2AA0-52D8-D888-15C66B92BB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293" y="346090"/>
              <a:ext cx="550774" cy="869950"/>
            </a:xfrm>
            <a:custGeom>
              <a:avLst/>
              <a:gdLst>
                <a:gd name="T0" fmla="*/ 1006 w 2265"/>
                <a:gd name="T1" fmla="*/ 498 h 3578"/>
                <a:gd name="T2" fmla="*/ 831 w 2265"/>
                <a:gd name="T3" fmla="*/ 561 h 3578"/>
                <a:gd name="T4" fmla="*/ 686 w 2265"/>
                <a:gd name="T5" fmla="*/ 672 h 3578"/>
                <a:gd name="T6" fmla="*/ 577 w 2265"/>
                <a:gd name="T7" fmla="*/ 819 h 3578"/>
                <a:gd name="T8" fmla="*/ 513 w 2265"/>
                <a:gd name="T9" fmla="*/ 994 h 3578"/>
                <a:gd name="T10" fmla="*/ 504 w 2265"/>
                <a:gd name="T11" fmla="*/ 1188 h 3578"/>
                <a:gd name="T12" fmla="*/ 550 w 2265"/>
                <a:gd name="T13" fmla="*/ 1371 h 3578"/>
                <a:gd name="T14" fmla="*/ 645 w 2265"/>
                <a:gd name="T15" fmla="*/ 1529 h 3578"/>
                <a:gd name="T16" fmla="*/ 780 w 2265"/>
                <a:gd name="T17" fmla="*/ 1653 h 3578"/>
                <a:gd name="T18" fmla="*/ 944 w 2265"/>
                <a:gd name="T19" fmla="*/ 1733 h 3578"/>
                <a:gd name="T20" fmla="*/ 1133 w 2265"/>
                <a:gd name="T21" fmla="*/ 1761 h 3578"/>
                <a:gd name="T22" fmla="*/ 1321 w 2265"/>
                <a:gd name="T23" fmla="*/ 1733 h 3578"/>
                <a:gd name="T24" fmla="*/ 1487 w 2265"/>
                <a:gd name="T25" fmla="*/ 1653 h 3578"/>
                <a:gd name="T26" fmla="*/ 1621 w 2265"/>
                <a:gd name="T27" fmla="*/ 1529 h 3578"/>
                <a:gd name="T28" fmla="*/ 1715 w 2265"/>
                <a:gd name="T29" fmla="*/ 1371 h 3578"/>
                <a:gd name="T30" fmla="*/ 1762 w 2265"/>
                <a:gd name="T31" fmla="*/ 1188 h 3578"/>
                <a:gd name="T32" fmla="*/ 1752 w 2265"/>
                <a:gd name="T33" fmla="*/ 994 h 3578"/>
                <a:gd name="T34" fmla="*/ 1688 w 2265"/>
                <a:gd name="T35" fmla="*/ 819 h 3578"/>
                <a:gd name="T36" fmla="*/ 1580 w 2265"/>
                <a:gd name="T37" fmla="*/ 672 h 3578"/>
                <a:gd name="T38" fmla="*/ 1434 w 2265"/>
                <a:gd name="T39" fmla="*/ 561 h 3578"/>
                <a:gd name="T40" fmla="*/ 1260 w 2265"/>
                <a:gd name="T41" fmla="*/ 498 h 3578"/>
                <a:gd name="T42" fmla="*/ 1133 w 2265"/>
                <a:gd name="T43" fmla="*/ 0 h 3578"/>
                <a:gd name="T44" fmla="*/ 1308 w 2265"/>
                <a:gd name="T45" fmla="*/ 14 h 3578"/>
                <a:gd name="T46" fmla="*/ 1554 w 2265"/>
                <a:gd name="T47" fmla="*/ 82 h 3578"/>
                <a:gd name="T48" fmla="*/ 1774 w 2265"/>
                <a:gd name="T49" fmla="*/ 202 h 3578"/>
                <a:gd name="T50" fmla="*/ 1963 w 2265"/>
                <a:gd name="T51" fmla="*/ 364 h 3578"/>
                <a:gd name="T52" fmla="*/ 2111 w 2265"/>
                <a:gd name="T53" fmla="*/ 566 h 3578"/>
                <a:gd name="T54" fmla="*/ 2212 w 2265"/>
                <a:gd name="T55" fmla="*/ 798 h 3578"/>
                <a:gd name="T56" fmla="*/ 2262 w 2265"/>
                <a:gd name="T57" fmla="*/ 1054 h 3578"/>
                <a:gd name="T58" fmla="*/ 2253 w 2265"/>
                <a:gd name="T59" fmla="*/ 1312 h 3578"/>
                <a:gd name="T60" fmla="*/ 2190 w 2265"/>
                <a:gd name="T61" fmla="*/ 1552 h 3578"/>
                <a:gd name="T62" fmla="*/ 2090 w 2265"/>
                <a:gd name="T63" fmla="*/ 1752 h 3578"/>
                <a:gd name="T64" fmla="*/ 1963 w 2265"/>
                <a:gd name="T65" fmla="*/ 1921 h 3578"/>
                <a:gd name="T66" fmla="*/ 1880 w 2265"/>
                <a:gd name="T67" fmla="*/ 2012 h 3578"/>
                <a:gd name="T68" fmla="*/ 1798 w 2265"/>
                <a:gd name="T69" fmla="*/ 2114 h 3578"/>
                <a:gd name="T70" fmla="*/ 1656 w 2265"/>
                <a:gd name="T71" fmla="*/ 2346 h 3578"/>
                <a:gd name="T72" fmla="*/ 1502 w 2265"/>
                <a:gd name="T73" fmla="*/ 2639 h 3578"/>
                <a:gd name="T74" fmla="*/ 1379 w 2265"/>
                <a:gd name="T75" fmla="*/ 2911 h 3578"/>
                <a:gd name="T76" fmla="*/ 1284 w 2265"/>
                <a:gd name="T77" fmla="*/ 3154 h 3578"/>
                <a:gd name="T78" fmla="*/ 1214 w 2265"/>
                <a:gd name="T79" fmla="*/ 3360 h 3578"/>
                <a:gd name="T80" fmla="*/ 1167 w 2265"/>
                <a:gd name="T81" fmla="*/ 3520 h 3578"/>
                <a:gd name="T82" fmla="*/ 1145 w 2265"/>
                <a:gd name="T83" fmla="*/ 3575 h 3578"/>
                <a:gd name="T84" fmla="*/ 1124 w 2265"/>
                <a:gd name="T85" fmla="*/ 3563 h 3578"/>
                <a:gd name="T86" fmla="*/ 1089 w 2265"/>
                <a:gd name="T87" fmla="*/ 3422 h 3578"/>
                <a:gd name="T88" fmla="*/ 990 w 2265"/>
                <a:gd name="T89" fmla="*/ 3128 h 3578"/>
                <a:gd name="T90" fmla="*/ 857 w 2265"/>
                <a:gd name="T91" fmla="*/ 2826 h 3578"/>
                <a:gd name="T92" fmla="*/ 701 w 2265"/>
                <a:gd name="T93" fmla="*/ 2532 h 3578"/>
                <a:gd name="T94" fmla="*/ 538 w 2265"/>
                <a:gd name="T95" fmla="*/ 2258 h 3578"/>
                <a:gd name="T96" fmla="*/ 412 w 2265"/>
                <a:gd name="T97" fmla="*/ 2061 h 3578"/>
                <a:gd name="T98" fmla="*/ 331 w 2265"/>
                <a:gd name="T99" fmla="*/ 1958 h 3578"/>
                <a:gd name="T100" fmla="*/ 253 w 2265"/>
                <a:gd name="T101" fmla="*/ 1862 h 3578"/>
                <a:gd name="T102" fmla="*/ 118 w 2265"/>
                <a:gd name="T103" fmla="*/ 1648 h 3578"/>
                <a:gd name="T104" fmla="*/ 31 w 2265"/>
                <a:gd name="T105" fmla="*/ 1407 h 3578"/>
                <a:gd name="T106" fmla="*/ 0 w 2265"/>
                <a:gd name="T107" fmla="*/ 1144 h 3578"/>
                <a:gd name="T108" fmla="*/ 30 w 2265"/>
                <a:gd name="T109" fmla="*/ 881 h 3578"/>
                <a:gd name="T110" fmla="*/ 115 w 2265"/>
                <a:gd name="T111" fmla="*/ 640 h 3578"/>
                <a:gd name="T112" fmla="*/ 249 w 2265"/>
                <a:gd name="T113" fmla="*/ 428 h 3578"/>
                <a:gd name="T114" fmla="*/ 424 w 2265"/>
                <a:gd name="T115" fmla="*/ 251 h 3578"/>
                <a:gd name="T116" fmla="*/ 635 w 2265"/>
                <a:gd name="T117" fmla="*/ 116 h 3578"/>
                <a:gd name="T118" fmla="*/ 873 w 2265"/>
                <a:gd name="T119" fmla="*/ 30 h 3578"/>
                <a:gd name="T120" fmla="*/ 1133 w 2265"/>
                <a:gd name="T121" fmla="*/ 0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5" h="3578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1" name="Freeform 12">
              <a:extLst>
                <a:ext uri="{FF2B5EF4-FFF2-40B4-BE49-F238E27FC236}">
                  <a16:creationId xmlns:a16="http://schemas.microsoft.com/office/drawing/2014/main" id="{16AFC2CE-BE6D-21F7-147F-9C1DFA8C9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456" y="548494"/>
              <a:ext cx="128449" cy="129422"/>
            </a:xfrm>
            <a:custGeom>
              <a:avLst/>
              <a:gdLst>
                <a:gd name="T0" fmla="*/ 263 w 526"/>
                <a:gd name="T1" fmla="*/ 0 h 530"/>
                <a:gd name="T2" fmla="*/ 305 w 526"/>
                <a:gd name="T3" fmla="*/ 3 h 530"/>
                <a:gd name="T4" fmla="*/ 345 w 526"/>
                <a:gd name="T5" fmla="*/ 13 h 530"/>
                <a:gd name="T6" fmla="*/ 384 w 526"/>
                <a:gd name="T7" fmla="*/ 29 h 530"/>
                <a:gd name="T8" fmla="*/ 418 w 526"/>
                <a:gd name="T9" fmla="*/ 51 h 530"/>
                <a:gd name="T10" fmla="*/ 448 w 526"/>
                <a:gd name="T11" fmla="*/ 78 h 530"/>
                <a:gd name="T12" fmla="*/ 475 w 526"/>
                <a:gd name="T13" fmla="*/ 108 h 530"/>
                <a:gd name="T14" fmla="*/ 497 w 526"/>
                <a:gd name="T15" fmla="*/ 143 h 530"/>
                <a:gd name="T16" fmla="*/ 512 w 526"/>
                <a:gd name="T17" fmla="*/ 181 h 530"/>
                <a:gd name="T18" fmla="*/ 522 w 526"/>
                <a:gd name="T19" fmla="*/ 223 h 530"/>
                <a:gd name="T20" fmla="*/ 526 w 526"/>
                <a:gd name="T21" fmla="*/ 266 h 530"/>
                <a:gd name="T22" fmla="*/ 522 w 526"/>
                <a:gd name="T23" fmla="*/ 309 h 530"/>
                <a:gd name="T24" fmla="*/ 512 w 526"/>
                <a:gd name="T25" fmla="*/ 349 h 530"/>
                <a:gd name="T26" fmla="*/ 497 w 526"/>
                <a:gd name="T27" fmla="*/ 387 h 530"/>
                <a:gd name="T28" fmla="*/ 475 w 526"/>
                <a:gd name="T29" fmla="*/ 422 h 530"/>
                <a:gd name="T30" fmla="*/ 448 w 526"/>
                <a:gd name="T31" fmla="*/ 452 h 530"/>
                <a:gd name="T32" fmla="*/ 418 w 526"/>
                <a:gd name="T33" fmla="*/ 479 h 530"/>
                <a:gd name="T34" fmla="*/ 384 w 526"/>
                <a:gd name="T35" fmla="*/ 501 h 530"/>
                <a:gd name="T36" fmla="*/ 345 w 526"/>
                <a:gd name="T37" fmla="*/ 517 h 530"/>
                <a:gd name="T38" fmla="*/ 305 w 526"/>
                <a:gd name="T39" fmla="*/ 527 h 530"/>
                <a:gd name="T40" fmla="*/ 263 w 526"/>
                <a:gd name="T41" fmla="*/ 530 h 530"/>
                <a:gd name="T42" fmla="*/ 220 w 526"/>
                <a:gd name="T43" fmla="*/ 527 h 530"/>
                <a:gd name="T44" fmla="*/ 180 w 526"/>
                <a:gd name="T45" fmla="*/ 517 h 530"/>
                <a:gd name="T46" fmla="*/ 142 w 526"/>
                <a:gd name="T47" fmla="*/ 501 h 530"/>
                <a:gd name="T48" fmla="*/ 108 w 526"/>
                <a:gd name="T49" fmla="*/ 479 h 530"/>
                <a:gd name="T50" fmla="*/ 77 w 526"/>
                <a:gd name="T51" fmla="*/ 452 h 530"/>
                <a:gd name="T52" fmla="*/ 51 w 526"/>
                <a:gd name="T53" fmla="*/ 422 h 530"/>
                <a:gd name="T54" fmla="*/ 29 w 526"/>
                <a:gd name="T55" fmla="*/ 387 h 530"/>
                <a:gd name="T56" fmla="*/ 14 w 526"/>
                <a:gd name="T57" fmla="*/ 349 h 530"/>
                <a:gd name="T58" fmla="*/ 4 w 526"/>
                <a:gd name="T59" fmla="*/ 309 h 530"/>
                <a:gd name="T60" fmla="*/ 0 w 526"/>
                <a:gd name="T61" fmla="*/ 266 h 530"/>
                <a:gd name="T62" fmla="*/ 4 w 526"/>
                <a:gd name="T63" fmla="*/ 223 h 530"/>
                <a:gd name="T64" fmla="*/ 14 w 526"/>
                <a:gd name="T65" fmla="*/ 181 h 530"/>
                <a:gd name="T66" fmla="*/ 29 w 526"/>
                <a:gd name="T67" fmla="*/ 143 h 530"/>
                <a:gd name="T68" fmla="*/ 51 w 526"/>
                <a:gd name="T69" fmla="*/ 108 h 530"/>
                <a:gd name="T70" fmla="*/ 77 w 526"/>
                <a:gd name="T71" fmla="*/ 78 h 530"/>
                <a:gd name="T72" fmla="*/ 108 w 526"/>
                <a:gd name="T73" fmla="*/ 51 h 530"/>
                <a:gd name="T74" fmla="*/ 142 w 526"/>
                <a:gd name="T75" fmla="*/ 29 h 530"/>
                <a:gd name="T76" fmla="*/ 180 w 526"/>
                <a:gd name="T77" fmla="*/ 13 h 530"/>
                <a:gd name="T78" fmla="*/ 220 w 526"/>
                <a:gd name="T79" fmla="*/ 3 h 530"/>
                <a:gd name="T80" fmla="*/ 263 w 526"/>
                <a:gd name="T81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6" h="530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C70BD958-9075-7E38-1278-C9B0066C5B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402" y="4106173"/>
            <a:ext cx="1875747" cy="1875747"/>
          </a:xfrm>
          <a:prstGeom prst="rect">
            <a:avLst/>
          </a:prstGeom>
        </p:spPr>
      </p:pic>
      <p:grpSp>
        <p:nvGrpSpPr>
          <p:cNvPr id="15" name="그룹 14">
            <a:extLst>
              <a:ext uri="{FF2B5EF4-FFF2-40B4-BE49-F238E27FC236}">
                <a16:creationId xmlns:a16="http://schemas.microsoft.com/office/drawing/2014/main" id="{78185578-FB4F-C141-A51E-976C27C53E8C}"/>
              </a:ext>
            </a:extLst>
          </p:cNvPr>
          <p:cNvGrpSpPr/>
          <p:nvPr/>
        </p:nvGrpSpPr>
        <p:grpSpPr>
          <a:xfrm>
            <a:off x="1229550" y="1504174"/>
            <a:ext cx="1713590" cy="1540214"/>
            <a:chOff x="7892530" y="1294337"/>
            <a:chExt cx="1881890" cy="1691486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6C5B38A-CEF9-DA0A-C304-D9D2D2A0901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2530" y="1294337"/>
              <a:ext cx="1691486" cy="1691486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B4EECE0-56D5-9B79-ECD0-C726EA30525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7006" y="1352335"/>
              <a:ext cx="1237414" cy="1237414"/>
            </a:xfrm>
            <a:prstGeom prst="rect">
              <a:avLst/>
            </a:prstGeom>
          </p:spPr>
        </p:pic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053E0755-CE1D-16AE-74E5-C0F249F94D68}"/>
              </a:ext>
            </a:extLst>
          </p:cNvPr>
          <p:cNvSpPr txBox="1"/>
          <p:nvPr/>
        </p:nvSpPr>
        <p:spPr>
          <a:xfrm>
            <a:off x="761280" y="3145590"/>
            <a:ext cx="25426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&lt;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유형별 사고건수 분석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&gt;</a:t>
            </a:r>
          </a:p>
        </p:txBody>
      </p:sp>
      <p:sp>
        <p:nvSpPr>
          <p:cNvPr id="21" name="사각형: 둥근 모서리 20">
            <a:extLst>
              <a:ext uri="{FF2B5EF4-FFF2-40B4-BE49-F238E27FC236}">
                <a16:creationId xmlns:a16="http://schemas.microsoft.com/office/drawing/2014/main" id="{4A477CA5-F153-AF18-9124-19D146881D69}"/>
              </a:ext>
            </a:extLst>
          </p:cNvPr>
          <p:cNvSpPr/>
          <p:nvPr/>
        </p:nvSpPr>
        <p:spPr>
          <a:xfrm>
            <a:off x="3382961" y="1457998"/>
            <a:ext cx="8062822" cy="2056924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2017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년도부터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2021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년도 까지의 사고 건수를 분석하여 보았을 때 점차 사고건수가 늘어나는 것을 확인할 수 있었다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늘어나는 사고 건수를 연령별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위반유형별 등으로 나누어 파악을 하여 사고를 줄이기위한 방안을 제안할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.</a:t>
            </a:r>
            <a:endParaRPr lang="ko-KR" altLang="en-US" b="0" dirty="0"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안전운전인식을 제고하기 위해 의무적으로 안전교육을 실시</a:t>
            </a:r>
          </a:p>
          <a:p>
            <a:pPr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사고가 주로 발생하는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17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세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~30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대 연령별 맞춤 교육 실시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DA2CF30-BAA7-F1A0-2653-B6B543298D68}"/>
              </a:ext>
            </a:extLst>
          </p:cNvPr>
          <p:cNvSpPr txBox="1"/>
          <p:nvPr/>
        </p:nvSpPr>
        <p:spPr>
          <a:xfrm>
            <a:off x="593580" y="5818866"/>
            <a:ext cx="281005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&lt;</a:t>
            </a:r>
            <a:r>
              <a:rPr lang="ko-KR" altLang="en-US" dirty="0">
                <a:solidFill>
                  <a:srgbClr val="0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무단주차 견인구역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분석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&gt;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3B408B9C-B3BF-1E2D-C304-E279640E5041}"/>
              </a:ext>
            </a:extLst>
          </p:cNvPr>
          <p:cNvSpPr/>
          <p:nvPr/>
        </p:nvSpPr>
        <p:spPr>
          <a:xfrm>
            <a:off x="3382961" y="3857237"/>
            <a:ext cx="8062822" cy="26125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서울시 개인형 이동장치 견인 정책 시행 된 후의 민원 처리 건수를 확인해 보았을 때 시행전의 민원 건수 대비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71%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가 감소된 것을 확인 할 수 있었다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이는 개인형이동장치의 무단주차로 인해 피해보는 시민의 불편을 정책이 해소해준다고 볼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. </a:t>
            </a:r>
            <a:endParaRPr lang="ko-KR" altLang="en-US" b="0" dirty="0"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개인형 이동장치 즉시견인이 실행되었던 구역 중에는 ‘차도 및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자전거도로’에서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견인이 가장 많이 실행된 것을 확인할 수 있었다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. </a:t>
            </a:r>
            <a:endParaRPr lang="ko-KR" altLang="en-US" b="0" dirty="0"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⟹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위의 파악된 내용들을 참고하여 다른 지자체에서 개인형 이동장치 견인 정책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시행시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참고하여 정책을 제정하고 시행하는데 도움을 줄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.</a:t>
            </a:r>
            <a:endParaRPr lang="ko-KR" altLang="en-US" b="0" dirty="0"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030494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81DED74-60DA-D9BC-39D3-0307EC04A4F2}"/>
              </a:ext>
            </a:extLst>
          </p:cNvPr>
          <p:cNvSpPr txBox="1"/>
          <p:nvPr/>
        </p:nvSpPr>
        <p:spPr>
          <a:xfrm>
            <a:off x="1065271" y="284686"/>
            <a:ext cx="4652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3. 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기대효과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향후 개선사항 및 기대효과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155666F6-3BD1-06A6-7F3D-3F9C7CAEB212}"/>
              </a:ext>
            </a:extLst>
          </p:cNvPr>
          <p:cNvGrpSpPr/>
          <p:nvPr/>
        </p:nvGrpSpPr>
        <p:grpSpPr>
          <a:xfrm>
            <a:off x="382417" y="245733"/>
            <a:ext cx="550774" cy="869950"/>
            <a:chOff x="466293" y="346090"/>
            <a:chExt cx="550774" cy="869950"/>
          </a:xfrm>
        </p:grpSpPr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22F4464E-C4D4-0CFD-8755-BA31D1909C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293" y="346090"/>
              <a:ext cx="550774" cy="869950"/>
            </a:xfrm>
            <a:custGeom>
              <a:avLst/>
              <a:gdLst>
                <a:gd name="T0" fmla="*/ 1006 w 2265"/>
                <a:gd name="T1" fmla="*/ 498 h 3578"/>
                <a:gd name="T2" fmla="*/ 831 w 2265"/>
                <a:gd name="T3" fmla="*/ 561 h 3578"/>
                <a:gd name="T4" fmla="*/ 686 w 2265"/>
                <a:gd name="T5" fmla="*/ 672 h 3578"/>
                <a:gd name="T6" fmla="*/ 577 w 2265"/>
                <a:gd name="T7" fmla="*/ 819 h 3578"/>
                <a:gd name="T8" fmla="*/ 513 w 2265"/>
                <a:gd name="T9" fmla="*/ 994 h 3578"/>
                <a:gd name="T10" fmla="*/ 504 w 2265"/>
                <a:gd name="T11" fmla="*/ 1188 h 3578"/>
                <a:gd name="T12" fmla="*/ 550 w 2265"/>
                <a:gd name="T13" fmla="*/ 1371 h 3578"/>
                <a:gd name="T14" fmla="*/ 645 w 2265"/>
                <a:gd name="T15" fmla="*/ 1529 h 3578"/>
                <a:gd name="T16" fmla="*/ 780 w 2265"/>
                <a:gd name="T17" fmla="*/ 1653 h 3578"/>
                <a:gd name="T18" fmla="*/ 944 w 2265"/>
                <a:gd name="T19" fmla="*/ 1733 h 3578"/>
                <a:gd name="T20" fmla="*/ 1133 w 2265"/>
                <a:gd name="T21" fmla="*/ 1761 h 3578"/>
                <a:gd name="T22" fmla="*/ 1321 w 2265"/>
                <a:gd name="T23" fmla="*/ 1733 h 3578"/>
                <a:gd name="T24" fmla="*/ 1487 w 2265"/>
                <a:gd name="T25" fmla="*/ 1653 h 3578"/>
                <a:gd name="T26" fmla="*/ 1621 w 2265"/>
                <a:gd name="T27" fmla="*/ 1529 h 3578"/>
                <a:gd name="T28" fmla="*/ 1715 w 2265"/>
                <a:gd name="T29" fmla="*/ 1371 h 3578"/>
                <a:gd name="T30" fmla="*/ 1762 w 2265"/>
                <a:gd name="T31" fmla="*/ 1188 h 3578"/>
                <a:gd name="T32" fmla="*/ 1752 w 2265"/>
                <a:gd name="T33" fmla="*/ 994 h 3578"/>
                <a:gd name="T34" fmla="*/ 1688 w 2265"/>
                <a:gd name="T35" fmla="*/ 819 h 3578"/>
                <a:gd name="T36" fmla="*/ 1580 w 2265"/>
                <a:gd name="T37" fmla="*/ 672 h 3578"/>
                <a:gd name="T38" fmla="*/ 1434 w 2265"/>
                <a:gd name="T39" fmla="*/ 561 h 3578"/>
                <a:gd name="T40" fmla="*/ 1260 w 2265"/>
                <a:gd name="T41" fmla="*/ 498 h 3578"/>
                <a:gd name="T42" fmla="*/ 1133 w 2265"/>
                <a:gd name="T43" fmla="*/ 0 h 3578"/>
                <a:gd name="T44" fmla="*/ 1308 w 2265"/>
                <a:gd name="T45" fmla="*/ 14 h 3578"/>
                <a:gd name="T46" fmla="*/ 1554 w 2265"/>
                <a:gd name="T47" fmla="*/ 82 h 3578"/>
                <a:gd name="T48" fmla="*/ 1774 w 2265"/>
                <a:gd name="T49" fmla="*/ 202 h 3578"/>
                <a:gd name="T50" fmla="*/ 1963 w 2265"/>
                <a:gd name="T51" fmla="*/ 364 h 3578"/>
                <a:gd name="T52" fmla="*/ 2111 w 2265"/>
                <a:gd name="T53" fmla="*/ 566 h 3578"/>
                <a:gd name="T54" fmla="*/ 2212 w 2265"/>
                <a:gd name="T55" fmla="*/ 798 h 3578"/>
                <a:gd name="T56" fmla="*/ 2262 w 2265"/>
                <a:gd name="T57" fmla="*/ 1054 h 3578"/>
                <a:gd name="T58" fmla="*/ 2253 w 2265"/>
                <a:gd name="T59" fmla="*/ 1312 h 3578"/>
                <a:gd name="T60" fmla="*/ 2190 w 2265"/>
                <a:gd name="T61" fmla="*/ 1552 h 3578"/>
                <a:gd name="T62" fmla="*/ 2090 w 2265"/>
                <a:gd name="T63" fmla="*/ 1752 h 3578"/>
                <a:gd name="T64" fmla="*/ 1963 w 2265"/>
                <a:gd name="T65" fmla="*/ 1921 h 3578"/>
                <a:gd name="T66" fmla="*/ 1880 w 2265"/>
                <a:gd name="T67" fmla="*/ 2012 h 3578"/>
                <a:gd name="T68" fmla="*/ 1798 w 2265"/>
                <a:gd name="T69" fmla="*/ 2114 h 3578"/>
                <a:gd name="T70" fmla="*/ 1656 w 2265"/>
                <a:gd name="T71" fmla="*/ 2346 h 3578"/>
                <a:gd name="T72" fmla="*/ 1502 w 2265"/>
                <a:gd name="T73" fmla="*/ 2639 h 3578"/>
                <a:gd name="T74" fmla="*/ 1379 w 2265"/>
                <a:gd name="T75" fmla="*/ 2911 h 3578"/>
                <a:gd name="T76" fmla="*/ 1284 w 2265"/>
                <a:gd name="T77" fmla="*/ 3154 h 3578"/>
                <a:gd name="T78" fmla="*/ 1214 w 2265"/>
                <a:gd name="T79" fmla="*/ 3360 h 3578"/>
                <a:gd name="T80" fmla="*/ 1167 w 2265"/>
                <a:gd name="T81" fmla="*/ 3520 h 3578"/>
                <a:gd name="T82" fmla="*/ 1145 w 2265"/>
                <a:gd name="T83" fmla="*/ 3575 h 3578"/>
                <a:gd name="T84" fmla="*/ 1124 w 2265"/>
                <a:gd name="T85" fmla="*/ 3563 h 3578"/>
                <a:gd name="T86" fmla="*/ 1089 w 2265"/>
                <a:gd name="T87" fmla="*/ 3422 h 3578"/>
                <a:gd name="T88" fmla="*/ 990 w 2265"/>
                <a:gd name="T89" fmla="*/ 3128 h 3578"/>
                <a:gd name="T90" fmla="*/ 857 w 2265"/>
                <a:gd name="T91" fmla="*/ 2826 h 3578"/>
                <a:gd name="T92" fmla="*/ 701 w 2265"/>
                <a:gd name="T93" fmla="*/ 2532 h 3578"/>
                <a:gd name="T94" fmla="*/ 538 w 2265"/>
                <a:gd name="T95" fmla="*/ 2258 h 3578"/>
                <a:gd name="T96" fmla="*/ 412 w 2265"/>
                <a:gd name="T97" fmla="*/ 2061 h 3578"/>
                <a:gd name="T98" fmla="*/ 331 w 2265"/>
                <a:gd name="T99" fmla="*/ 1958 h 3578"/>
                <a:gd name="T100" fmla="*/ 253 w 2265"/>
                <a:gd name="T101" fmla="*/ 1862 h 3578"/>
                <a:gd name="T102" fmla="*/ 118 w 2265"/>
                <a:gd name="T103" fmla="*/ 1648 h 3578"/>
                <a:gd name="T104" fmla="*/ 31 w 2265"/>
                <a:gd name="T105" fmla="*/ 1407 h 3578"/>
                <a:gd name="T106" fmla="*/ 0 w 2265"/>
                <a:gd name="T107" fmla="*/ 1144 h 3578"/>
                <a:gd name="T108" fmla="*/ 30 w 2265"/>
                <a:gd name="T109" fmla="*/ 881 h 3578"/>
                <a:gd name="T110" fmla="*/ 115 w 2265"/>
                <a:gd name="T111" fmla="*/ 640 h 3578"/>
                <a:gd name="T112" fmla="*/ 249 w 2265"/>
                <a:gd name="T113" fmla="*/ 428 h 3578"/>
                <a:gd name="T114" fmla="*/ 424 w 2265"/>
                <a:gd name="T115" fmla="*/ 251 h 3578"/>
                <a:gd name="T116" fmla="*/ 635 w 2265"/>
                <a:gd name="T117" fmla="*/ 116 h 3578"/>
                <a:gd name="T118" fmla="*/ 873 w 2265"/>
                <a:gd name="T119" fmla="*/ 30 h 3578"/>
                <a:gd name="T120" fmla="*/ 1133 w 2265"/>
                <a:gd name="T121" fmla="*/ 0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5" h="3578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F9FD2A6C-BC97-3F55-F373-59F3F08E3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456" y="548494"/>
              <a:ext cx="128449" cy="129422"/>
            </a:xfrm>
            <a:custGeom>
              <a:avLst/>
              <a:gdLst>
                <a:gd name="T0" fmla="*/ 263 w 526"/>
                <a:gd name="T1" fmla="*/ 0 h 530"/>
                <a:gd name="T2" fmla="*/ 305 w 526"/>
                <a:gd name="T3" fmla="*/ 3 h 530"/>
                <a:gd name="T4" fmla="*/ 345 w 526"/>
                <a:gd name="T5" fmla="*/ 13 h 530"/>
                <a:gd name="T6" fmla="*/ 384 w 526"/>
                <a:gd name="T7" fmla="*/ 29 h 530"/>
                <a:gd name="T8" fmla="*/ 418 w 526"/>
                <a:gd name="T9" fmla="*/ 51 h 530"/>
                <a:gd name="T10" fmla="*/ 448 w 526"/>
                <a:gd name="T11" fmla="*/ 78 h 530"/>
                <a:gd name="T12" fmla="*/ 475 w 526"/>
                <a:gd name="T13" fmla="*/ 108 h 530"/>
                <a:gd name="T14" fmla="*/ 497 w 526"/>
                <a:gd name="T15" fmla="*/ 143 h 530"/>
                <a:gd name="T16" fmla="*/ 512 w 526"/>
                <a:gd name="T17" fmla="*/ 181 h 530"/>
                <a:gd name="T18" fmla="*/ 522 w 526"/>
                <a:gd name="T19" fmla="*/ 223 h 530"/>
                <a:gd name="T20" fmla="*/ 526 w 526"/>
                <a:gd name="T21" fmla="*/ 266 h 530"/>
                <a:gd name="T22" fmla="*/ 522 w 526"/>
                <a:gd name="T23" fmla="*/ 309 h 530"/>
                <a:gd name="T24" fmla="*/ 512 w 526"/>
                <a:gd name="T25" fmla="*/ 349 h 530"/>
                <a:gd name="T26" fmla="*/ 497 w 526"/>
                <a:gd name="T27" fmla="*/ 387 h 530"/>
                <a:gd name="T28" fmla="*/ 475 w 526"/>
                <a:gd name="T29" fmla="*/ 422 h 530"/>
                <a:gd name="T30" fmla="*/ 448 w 526"/>
                <a:gd name="T31" fmla="*/ 452 h 530"/>
                <a:gd name="T32" fmla="*/ 418 w 526"/>
                <a:gd name="T33" fmla="*/ 479 h 530"/>
                <a:gd name="T34" fmla="*/ 384 w 526"/>
                <a:gd name="T35" fmla="*/ 501 h 530"/>
                <a:gd name="T36" fmla="*/ 345 w 526"/>
                <a:gd name="T37" fmla="*/ 517 h 530"/>
                <a:gd name="T38" fmla="*/ 305 w 526"/>
                <a:gd name="T39" fmla="*/ 527 h 530"/>
                <a:gd name="T40" fmla="*/ 263 w 526"/>
                <a:gd name="T41" fmla="*/ 530 h 530"/>
                <a:gd name="T42" fmla="*/ 220 w 526"/>
                <a:gd name="T43" fmla="*/ 527 h 530"/>
                <a:gd name="T44" fmla="*/ 180 w 526"/>
                <a:gd name="T45" fmla="*/ 517 h 530"/>
                <a:gd name="T46" fmla="*/ 142 w 526"/>
                <a:gd name="T47" fmla="*/ 501 h 530"/>
                <a:gd name="T48" fmla="*/ 108 w 526"/>
                <a:gd name="T49" fmla="*/ 479 h 530"/>
                <a:gd name="T50" fmla="*/ 77 w 526"/>
                <a:gd name="T51" fmla="*/ 452 h 530"/>
                <a:gd name="T52" fmla="*/ 51 w 526"/>
                <a:gd name="T53" fmla="*/ 422 h 530"/>
                <a:gd name="T54" fmla="*/ 29 w 526"/>
                <a:gd name="T55" fmla="*/ 387 h 530"/>
                <a:gd name="T56" fmla="*/ 14 w 526"/>
                <a:gd name="T57" fmla="*/ 349 h 530"/>
                <a:gd name="T58" fmla="*/ 4 w 526"/>
                <a:gd name="T59" fmla="*/ 309 h 530"/>
                <a:gd name="T60" fmla="*/ 0 w 526"/>
                <a:gd name="T61" fmla="*/ 266 h 530"/>
                <a:gd name="T62" fmla="*/ 4 w 526"/>
                <a:gd name="T63" fmla="*/ 223 h 530"/>
                <a:gd name="T64" fmla="*/ 14 w 526"/>
                <a:gd name="T65" fmla="*/ 181 h 530"/>
                <a:gd name="T66" fmla="*/ 29 w 526"/>
                <a:gd name="T67" fmla="*/ 143 h 530"/>
                <a:gd name="T68" fmla="*/ 51 w 526"/>
                <a:gd name="T69" fmla="*/ 108 h 530"/>
                <a:gd name="T70" fmla="*/ 77 w 526"/>
                <a:gd name="T71" fmla="*/ 78 h 530"/>
                <a:gd name="T72" fmla="*/ 108 w 526"/>
                <a:gd name="T73" fmla="*/ 51 h 530"/>
                <a:gd name="T74" fmla="*/ 142 w 526"/>
                <a:gd name="T75" fmla="*/ 29 h 530"/>
                <a:gd name="T76" fmla="*/ 180 w 526"/>
                <a:gd name="T77" fmla="*/ 13 h 530"/>
                <a:gd name="T78" fmla="*/ 220 w 526"/>
                <a:gd name="T79" fmla="*/ 3 h 530"/>
                <a:gd name="T80" fmla="*/ 263 w 526"/>
                <a:gd name="T81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6" h="530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BA2C3753-4FC9-17F5-149C-66A252C6164D}"/>
              </a:ext>
            </a:extLst>
          </p:cNvPr>
          <p:cNvSpPr/>
          <p:nvPr/>
        </p:nvSpPr>
        <p:spPr>
          <a:xfrm>
            <a:off x="593580" y="1528106"/>
            <a:ext cx="10793288" cy="13099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개인형 이동장치 이용자데이터 파악 불가로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유형별 정확한 현황파악 불가</a:t>
            </a:r>
            <a:endParaRPr lang="ko-KR" altLang="en-US" b="0" dirty="0"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⟹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개인형 이동장치 이용자 데이터의 수집 및 제공이 이루어지면 보다 정확한 인과관계를 분석할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.</a:t>
            </a:r>
            <a:endParaRPr lang="ko-KR" altLang="en-US" b="0" dirty="0"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24B4829D-91E6-188A-B4BC-2578BBF1959B}"/>
              </a:ext>
            </a:extLst>
          </p:cNvPr>
          <p:cNvSpPr/>
          <p:nvPr/>
        </p:nvSpPr>
        <p:spPr>
          <a:xfrm>
            <a:off x="593580" y="3181502"/>
            <a:ext cx="10793288" cy="1309986"/>
          </a:xfrm>
          <a:prstGeom prst="round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보호구 착용 데이터에 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2022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년도 자료가 없어 정책 시행의 후와 전의 비교 불가</a:t>
            </a:r>
            <a:endParaRPr lang="ko-KR" altLang="en-US" b="0" dirty="0"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⟹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향후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2022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년 데이터를 추가적으로 얻어 보호구 의무 착용 정책 시행의 효과를 확인할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.</a:t>
            </a:r>
            <a:endParaRPr lang="ko-KR" altLang="en-US" b="0" dirty="0"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8AD73729-1CBE-52FC-BF87-1E50B2C96F11}"/>
              </a:ext>
            </a:extLst>
          </p:cNvPr>
          <p:cNvSpPr/>
          <p:nvPr/>
        </p:nvSpPr>
        <p:spPr>
          <a:xfrm>
            <a:off x="593580" y="4834898"/>
            <a:ext cx="10793288" cy="1309986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견인데이터가 견인구역을 표시 한 것이 아니라 견인이 된 장소를 표시한 것이기 때문에 실제로 견인이 되는 구역 중에서 표시가 안된 구역이 있을 가능성 존재</a:t>
            </a:r>
            <a:endParaRPr lang="ko-KR" altLang="en-US" b="0" dirty="0"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⟹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향후 추가되는 견인지점에 대해서 지속적으로 데이터를 추가하여 견인데이터의 정확도를 높일 수 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.</a:t>
            </a:r>
            <a:endParaRPr lang="ko-KR" altLang="en-US" b="0" dirty="0"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58863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214C2B6-B11C-94C9-411F-E110126DF016}"/>
              </a:ext>
            </a:extLst>
          </p:cNvPr>
          <p:cNvSpPr txBox="1"/>
          <p:nvPr/>
        </p:nvSpPr>
        <p:spPr>
          <a:xfrm>
            <a:off x="1065271" y="284686"/>
            <a:ext cx="4652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altLang="ko-KR" sz="20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r>
              <a:rPr lang="en-US" altLang="ko-KR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4. </a:t>
            </a:r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분석 후기 및 </a:t>
            </a:r>
            <a:r>
              <a:rPr lang="ko-KR" altLang="en-US" sz="28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느낀점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9EC56E53-6791-8320-01E2-2B8775CC3150}"/>
              </a:ext>
            </a:extLst>
          </p:cNvPr>
          <p:cNvGrpSpPr/>
          <p:nvPr/>
        </p:nvGrpSpPr>
        <p:grpSpPr>
          <a:xfrm>
            <a:off x="382417" y="245733"/>
            <a:ext cx="550774" cy="869950"/>
            <a:chOff x="466293" y="346090"/>
            <a:chExt cx="550774" cy="869950"/>
          </a:xfrm>
        </p:grpSpPr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E05B7553-8C01-3E60-879F-92F6D8A91EE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293" y="346090"/>
              <a:ext cx="550774" cy="869950"/>
            </a:xfrm>
            <a:custGeom>
              <a:avLst/>
              <a:gdLst>
                <a:gd name="T0" fmla="*/ 1006 w 2265"/>
                <a:gd name="T1" fmla="*/ 498 h 3578"/>
                <a:gd name="T2" fmla="*/ 831 w 2265"/>
                <a:gd name="T3" fmla="*/ 561 h 3578"/>
                <a:gd name="T4" fmla="*/ 686 w 2265"/>
                <a:gd name="T5" fmla="*/ 672 h 3578"/>
                <a:gd name="T6" fmla="*/ 577 w 2265"/>
                <a:gd name="T7" fmla="*/ 819 h 3578"/>
                <a:gd name="T8" fmla="*/ 513 w 2265"/>
                <a:gd name="T9" fmla="*/ 994 h 3578"/>
                <a:gd name="T10" fmla="*/ 504 w 2265"/>
                <a:gd name="T11" fmla="*/ 1188 h 3578"/>
                <a:gd name="T12" fmla="*/ 550 w 2265"/>
                <a:gd name="T13" fmla="*/ 1371 h 3578"/>
                <a:gd name="T14" fmla="*/ 645 w 2265"/>
                <a:gd name="T15" fmla="*/ 1529 h 3578"/>
                <a:gd name="T16" fmla="*/ 780 w 2265"/>
                <a:gd name="T17" fmla="*/ 1653 h 3578"/>
                <a:gd name="T18" fmla="*/ 944 w 2265"/>
                <a:gd name="T19" fmla="*/ 1733 h 3578"/>
                <a:gd name="T20" fmla="*/ 1133 w 2265"/>
                <a:gd name="T21" fmla="*/ 1761 h 3578"/>
                <a:gd name="T22" fmla="*/ 1321 w 2265"/>
                <a:gd name="T23" fmla="*/ 1733 h 3578"/>
                <a:gd name="T24" fmla="*/ 1487 w 2265"/>
                <a:gd name="T25" fmla="*/ 1653 h 3578"/>
                <a:gd name="T26" fmla="*/ 1621 w 2265"/>
                <a:gd name="T27" fmla="*/ 1529 h 3578"/>
                <a:gd name="T28" fmla="*/ 1715 w 2265"/>
                <a:gd name="T29" fmla="*/ 1371 h 3578"/>
                <a:gd name="T30" fmla="*/ 1762 w 2265"/>
                <a:gd name="T31" fmla="*/ 1188 h 3578"/>
                <a:gd name="T32" fmla="*/ 1752 w 2265"/>
                <a:gd name="T33" fmla="*/ 994 h 3578"/>
                <a:gd name="T34" fmla="*/ 1688 w 2265"/>
                <a:gd name="T35" fmla="*/ 819 h 3578"/>
                <a:gd name="T36" fmla="*/ 1580 w 2265"/>
                <a:gd name="T37" fmla="*/ 672 h 3578"/>
                <a:gd name="T38" fmla="*/ 1434 w 2265"/>
                <a:gd name="T39" fmla="*/ 561 h 3578"/>
                <a:gd name="T40" fmla="*/ 1260 w 2265"/>
                <a:gd name="T41" fmla="*/ 498 h 3578"/>
                <a:gd name="T42" fmla="*/ 1133 w 2265"/>
                <a:gd name="T43" fmla="*/ 0 h 3578"/>
                <a:gd name="T44" fmla="*/ 1308 w 2265"/>
                <a:gd name="T45" fmla="*/ 14 h 3578"/>
                <a:gd name="T46" fmla="*/ 1554 w 2265"/>
                <a:gd name="T47" fmla="*/ 82 h 3578"/>
                <a:gd name="T48" fmla="*/ 1774 w 2265"/>
                <a:gd name="T49" fmla="*/ 202 h 3578"/>
                <a:gd name="T50" fmla="*/ 1963 w 2265"/>
                <a:gd name="T51" fmla="*/ 364 h 3578"/>
                <a:gd name="T52" fmla="*/ 2111 w 2265"/>
                <a:gd name="T53" fmla="*/ 566 h 3578"/>
                <a:gd name="T54" fmla="*/ 2212 w 2265"/>
                <a:gd name="T55" fmla="*/ 798 h 3578"/>
                <a:gd name="T56" fmla="*/ 2262 w 2265"/>
                <a:gd name="T57" fmla="*/ 1054 h 3578"/>
                <a:gd name="T58" fmla="*/ 2253 w 2265"/>
                <a:gd name="T59" fmla="*/ 1312 h 3578"/>
                <a:gd name="T60" fmla="*/ 2190 w 2265"/>
                <a:gd name="T61" fmla="*/ 1552 h 3578"/>
                <a:gd name="T62" fmla="*/ 2090 w 2265"/>
                <a:gd name="T63" fmla="*/ 1752 h 3578"/>
                <a:gd name="T64" fmla="*/ 1963 w 2265"/>
                <a:gd name="T65" fmla="*/ 1921 h 3578"/>
                <a:gd name="T66" fmla="*/ 1880 w 2265"/>
                <a:gd name="T67" fmla="*/ 2012 h 3578"/>
                <a:gd name="T68" fmla="*/ 1798 w 2265"/>
                <a:gd name="T69" fmla="*/ 2114 h 3578"/>
                <a:gd name="T70" fmla="*/ 1656 w 2265"/>
                <a:gd name="T71" fmla="*/ 2346 h 3578"/>
                <a:gd name="T72" fmla="*/ 1502 w 2265"/>
                <a:gd name="T73" fmla="*/ 2639 h 3578"/>
                <a:gd name="T74" fmla="*/ 1379 w 2265"/>
                <a:gd name="T75" fmla="*/ 2911 h 3578"/>
                <a:gd name="T76" fmla="*/ 1284 w 2265"/>
                <a:gd name="T77" fmla="*/ 3154 h 3578"/>
                <a:gd name="T78" fmla="*/ 1214 w 2265"/>
                <a:gd name="T79" fmla="*/ 3360 h 3578"/>
                <a:gd name="T80" fmla="*/ 1167 w 2265"/>
                <a:gd name="T81" fmla="*/ 3520 h 3578"/>
                <a:gd name="T82" fmla="*/ 1145 w 2265"/>
                <a:gd name="T83" fmla="*/ 3575 h 3578"/>
                <a:gd name="T84" fmla="*/ 1124 w 2265"/>
                <a:gd name="T85" fmla="*/ 3563 h 3578"/>
                <a:gd name="T86" fmla="*/ 1089 w 2265"/>
                <a:gd name="T87" fmla="*/ 3422 h 3578"/>
                <a:gd name="T88" fmla="*/ 990 w 2265"/>
                <a:gd name="T89" fmla="*/ 3128 h 3578"/>
                <a:gd name="T90" fmla="*/ 857 w 2265"/>
                <a:gd name="T91" fmla="*/ 2826 h 3578"/>
                <a:gd name="T92" fmla="*/ 701 w 2265"/>
                <a:gd name="T93" fmla="*/ 2532 h 3578"/>
                <a:gd name="T94" fmla="*/ 538 w 2265"/>
                <a:gd name="T95" fmla="*/ 2258 h 3578"/>
                <a:gd name="T96" fmla="*/ 412 w 2265"/>
                <a:gd name="T97" fmla="*/ 2061 h 3578"/>
                <a:gd name="T98" fmla="*/ 331 w 2265"/>
                <a:gd name="T99" fmla="*/ 1958 h 3578"/>
                <a:gd name="T100" fmla="*/ 253 w 2265"/>
                <a:gd name="T101" fmla="*/ 1862 h 3578"/>
                <a:gd name="T102" fmla="*/ 118 w 2265"/>
                <a:gd name="T103" fmla="*/ 1648 h 3578"/>
                <a:gd name="T104" fmla="*/ 31 w 2265"/>
                <a:gd name="T105" fmla="*/ 1407 h 3578"/>
                <a:gd name="T106" fmla="*/ 0 w 2265"/>
                <a:gd name="T107" fmla="*/ 1144 h 3578"/>
                <a:gd name="T108" fmla="*/ 30 w 2265"/>
                <a:gd name="T109" fmla="*/ 881 h 3578"/>
                <a:gd name="T110" fmla="*/ 115 w 2265"/>
                <a:gd name="T111" fmla="*/ 640 h 3578"/>
                <a:gd name="T112" fmla="*/ 249 w 2265"/>
                <a:gd name="T113" fmla="*/ 428 h 3578"/>
                <a:gd name="T114" fmla="*/ 424 w 2265"/>
                <a:gd name="T115" fmla="*/ 251 h 3578"/>
                <a:gd name="T116" fmla="*/ 635 w 2265"/>
                <a:gd name="T117" fmla="*/ 116 h 3578"/>
                <a:gd name="T118" fmla="*/ 873 w 2265"/>
                <a:gd name="T119" fmla="*/ 30 h 3578"/>
                <a:gd name="T120" fmla="*/ 1133 w 2265"/>
                <a:gd name="T121" fmla="*/ 0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5" h="3578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000CE819-A6D8-D3FE-72C1-DDAC2AB454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456" y="548494"/>
              <a:ext cx="128449" cy="129422"/>
            </a:xfrm>
            <a:custGeom>
              <a:avLst/>
              <a:gdLst>
                <a:gd name="T0" fmla="*/ 263 w 526"/>
                <a:gd name="T1" fmla="*/ 0 h 530"/>
                <a:gd name="T2" fmla="*/ 305 w 526"/>
                <a:gd name="T3" fmla="*/ 3 h 530"/>
                <a:gd name="T4" fmla="*/ 345 w 526"/>
                <a:gd name="T5" fmla="*/ 13 h 530"/>
                <a:gd name="T6" fmla="*/ 384 w 526"/>
                <a:gd name="T7" fmla="*/ 29 h 530"/>
                <a:gd name="T8" fmla="*/ 418 w 526"/>
                <a:gd name="T9" fmla="*/ 51 h 530"/>
                <a:gd name="T10" fmla="*/ 448 w 526"/>
                <a:gd name="T11" fmla="*/ 78 h 530"/>
                <a:gd name="T12" fmla="*/ 475 w 526"/>
                <a:gd name="T13" fmla="*/ 108 h 530"/>
                <a:gd name="T14" fmla="*/ 497 w 526"/>
                <a:gd name="T15" fmla="*/ 143 h 530"/>
                <a:gd name="T16" fmla="*/ 512 w 526"/>
                <a:gd name="T17" fmla="*/ 181 h 530"/>
                <a:gd name="T18" fmla="*/ 522 w 526"/>
                <a:gd name="T19" fmla="*/ 223 h 530"/>
                <a:gd name="T20" fmla="*/ 526 w 526"/>
                <a:gd name="T21" fmla="*/ 266 h 530"/>
                <a:gd name="T22" fmla="*/ 522 w 526"/>
                <a:gd name="T23" fmla="*/ 309 h 530"/>
                <a:gd name="T24" fmla="*/ 512 w 526"/>
                <a:gd name="T25" fmla="*/ 349 h 530"/>
                <a:gd name="T26" fmla="*/ 497 w 526"/>
                <a:gd name="T27" fmla="*/ 387 h 530"/>
                <a:gd name="T28" fmla="*/ 475 w 526"/>
                <a:gd name="T29" fmla="*/ 422 h 530"/>
                <a:gd name="T30" fmla="*/ 448 w 526"/>
                <a:gd name="T31" fmla="*/ 452 h 530"/>
                <a:gd name="T32" fmla="*/ 418 w 526"/>
                <a:gd name="T33" fmla="*/ 479 h 530"/>
                <a:gd name="T34" fmla="*/ 384 w 526"/>
                <a:gd name="T35" fmla="*/ 501 h 530"/>
                <a:gd name="T36" fmla="*/ 345 w 526"/>
                <a:gd name="T37" fmla="*/ 517 h 530"/>
                <a:gd name="T38" fmla="*/ 305 w 526"/>
                <a:gd name="T39" fmla="*/ 527 h 530"/>
                <a:gd name="T40" fmla="*/ 263 w 526"/>
                <a:gd name="T41" fmla="*/ 530 h 530"/>
                <a:gd name="T42" fmla="*/ 220 w 526"/>
                <a:gd name="T43" fmla="*/ 527 h 530"/>
                <a:gd name="T44" fmla="*/ 180 w 526"/>
                <a:gd name="T45" fmla="*/ 517 h 530"/>
                <a:gd name="T46" fmla="*/ 142 w 526"/>
                <a:gd name="T47" fmla="*/ 501 h 530"/>
                <a:gd name="T48" fmla="*/ 108 w 526"/>
                <a:gd name="T49" fmla="*/ 479 h 530"/>
                <a:gd name="T50" fmla="*/ 77 w 526"/>
                <a:gd name="T51" fmla="*/ 452 h 530"/>
                <a:gd name="T52" fmla="*/ 51 w 526"/>
                <a:gd name="T53" fmla="*/ 422 h 530"/>
                <a:gd name="T54" fmla="*/ 29 w 526"/>
                <a:gd name="T55" fmla="*/ 387 h 530"/>
                <a:gd name="T56" fmla="*/ 14 w 526"/>
                <a:gd name="T57" fmla="*/ 349 h 530"/>
                <a:gd name="T58" fmla="*/ 4 w 526"/>
                <a:gd name="T59" fmla="*/ 309 h 530"/>
                <a:gd name="T60" fmla="*/ 0 w 526"/>
                <a:gd name="T61" fmla="*/ 266 h 530"/>
                <a:gd name="T62" fmla="*/ 4 w 526"/>
                <a:gd name="T63" fmla="*/ 223 h 530"/>
                <a:gd name="T64" fmla="*/ 14 w 526"/>
                <a:gd name="T65" fmla="*/ 181 h 530"/>
                <a:gd name="T66" fmla="*/ 29 w 526"/>
                <a:gd name="T67" fmla="*/ 143 h 530"/>
                <a:gd name="T68" fmla="*/ 51 w 526"/>
                <a:gd name="T69" fmla="*/ 108 h 530"/>
                <a:gd name="T70" fmla="*/ 77 w 526"/>
                <a:gd name="T71" fmla="*/ 78 h 530"/>
                <a:gd name="T72" fmla="*/ 108 w 526"/>
                <a:gd name="T73" fmla="*/ 51 h 530"/>
                <a:gd name="T74" fmla="*/ 142 w 526"/>
                <a:gd name="T75" fmla="*/ 29 h 530"/>
                <a:gd name="T76" fmla="*/ 180 w 526"/>
                <a:gd name="T77" fmla="*/ 13 h 530"/>
                <a:gd name="T78" fmla="*/ 220 w 526"/>
                <a:gd name="T79" fmla="*/ 3 h 530"/>
                <a:gd name="T80" fmla="*/ 263 w 526"/>
                <a:gd name="T81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6" h="530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4" name="사각형: 둥근 모서리 13">
            <a:extLst>
              <a:ext uri="{FF2B5EF4-FFF2-40B4-BE49-F238E27FC236}">
                <a16:creationId xmlns:a16="http://schemas.microsoft.com/office/drawing/2014/main" id="{B8CEBF51-7C58-9F1F-FBB7-30268DA18FC8}"/>
              </a:ext>
            </a:extLst>
          </p:cNvPr>
          <p:cNvSpPr/>
          <p:nvPr/>
        </p:nvSpPr>
        <p:spPr>
          <a:xfrm>
            <a:off x="835399" y="4965358"/>
            <a:ext cx="10365285" cy="16191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A78C9CE-5508-66B7-59DE-3BBAE51E4E71}"/>
              </a:ext>
            </a:extLst>
          </p:cNvPr>
          <p:cNvSpPr/>
          <p:nvPr/>
        </p:nvSpPr>
        <p:spPr>
          <a:xfrm>
            <a:off x="835399" y="3172400"/>
            <a:ext cx="10365285" cy="16191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69BD0CAF-DFDD-6FB9-011D-F21BE2256429}"/>
              </a:ext>
            </a:extLst>
          </p:cNvPr>
          <p:cNvSpPr/>
          <p:nvPr/>
        </p:nvSpPr>
        <p:spPr>
          <a:xfrm>
            <a:off x="835399" y="1379443"/>
            <a:ext cx="10365285" cy="161911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E051C724-FDF6-37FF-5C33-C9F07B0701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72" y="1513930"/>
            <a:ext cx="1189497" cy="1207577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EB23AEF4-AD18-AA4B-5E3E-739FFCCD753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73" y="3262874"/>
            <a:ext cx="1189497" cy="1207577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3976DA3E-1FB9-C4C3-1E11-AE561F75FD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272" y="5037989"/>
            <a:ext cx="1189497" cy="120757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A8EF180-C3D2-077A-0E09-6D3424A90B59}"/>
              </a:ext>
            </a:extLst>
          </p:cNvPr>
          <p:cNvSpPr txBox="1"/>
          <p:nvPr/>
        </p:nvSpPr>
        <p:spPr>
          <a:xfrm>
            <a:off x="991316" y="2651511"/>
            <a:ext cx="1039407" cy="351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최윤하</a:t>
            </a:r>
            <a:endParaRPr lang="ko-KR" altLang="en-US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237F5BE-6032-CEEC-8A38-538E0843AE77}"/>
              </a:ext>
            </a:extLst>
          </p:cNvPr>
          <p:cNvSpPr txBox="1"/>
          <p:nvPr/>
        </p:nvSpPr>
        <p:spPr>
          <a:xfrm>
            <a:off x="991316" y="4392881"/>
            <a:ext cx="1039407" cy="351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고민주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812EAA-3A67-976B-2861-ECCBA517A82D}"/>
              </a:ext>
            </a:extLst>
          </p:cNvPr>
          <p:cNvSpPr txBox="1"/>
          <p:nvPr/>
        </p:nvSpPr>
        <p:spPr>
          <a:xfrm>
            <a:off x="991316" y="6168566"/>
            <a:ext cx="1039407" cy="3519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임준성</a:t>
            </a:r>
            <a:endParaRPr lang="ko-KR" altLang="en-US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CAE28EFC-649C-607E-1A80-D216F2119AC3}"/>
              </a:ext>
            </a:extLst>
          </p:cNvPr>
          <p:cNvSpPr txBox="1"/>
          <p:nvPr/>
        </p:nvSpPr>
        <p:spPr>
          <a:xfrm>
            <a:off x="2289043" y="1588833"/>
            <a:ext cx="87283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세미 프로젝트와 비교하였을 때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분석 기법 및 그래프를 다양하게 사용하고 그릴 수 있는 경험을 할 수 있어 유의미한 작업이었던 것 같다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하지만 필요한 데이터의 부재로 더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완성도있게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분석을 할 수 없었던 것에 아쉬움을 느꼈고 또 한번 정확한 자료의 수집이 데이터분석에는 꼭 필요하다는 것을 느꼈던 것 같다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.</a:t>
            </a:r>
            <a:endParaRPr lang="ko-KR" altLang="en-US" sz="2000" b="0" dirty="0"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5CA59DA-FFE5-DF37-B471-6C68D1E52C7C}"/>
              </a:ext>
            </a:extLst>
          </p:cNvPr>
          <p:cNvSpPr txBox="1"/>
          <p:nvPr/>
        </p:nvSpPr>
        <p:spPr>
          <a:xfrm>
            <a:off x="2289043" y="3377885"/>
            <a:ext cx="872836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이번 프로젝트에서는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크롤링과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api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활용 방법을 배워 더욱 다양한 자료 수집을 할 수 있어 재미있고 세미프로젝트보다 풍부한 분석을 할 수 있었다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그러나 개인형 이동장치 이용자 데이터를 얻을 수 없어 정확한 결론을 도출해 내지 못해 아쉬움이 남는다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향후 더 많은 분석 방법을 배워 다양한 분석을 해보고 싶다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.</a:t>
            </a:r>
            <a:endParaRPr lang="ko-KR" altLang="en-US" sz="2000" b="0" dirty="0"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9242E93-0C6D-A541-F2CF-BA966343CF3C}"/>
              </a:ext>
            </a:extLst>
          </p:cNvPr>
          <p:cNvSpPr txBox="1"/>
          <p:nvPr/>
        </p:nvSpPr>
        <p:spPr>
          <a:xfrm>
            <a:off x="2289042" y="5174748"/>
            <a:ext cx="872836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전동킥보드가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공공 서비스라 해도 기업에서 운영하는 것이기 때문에 이용상황과 같은 정보들을 충분하게 제공 받지 못하여 분석을 못한 점이 아쉬웠다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.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부족한 정보를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open </a:t>
            </a:r>
            <a:r>
              <a:rPr lang="en-US" altLang="ko-KR" sz="1800" b="0" i="0" u="none" strike="noStrike" dirty="0" err="1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api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와 </a:t>
            </a:r>
            <a:r>
              <a:rPr lang="ko-KR" altLang="en-US" sz="1800" b="0" i="0" u="none" strike="noStrike" dirty="0" err="1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크롤링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등으로 추가하여 분석을 진행해 볼 수 있어서 다양한 자료 수집 방법을 사용해 볼 수 있어서 좋았다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.</a:t>
            </a:r>
            <a:endParaRPr lang="ko-KR" altLang="en-US" sz="2000" b="0" dirty="0"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7732356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478FF886-A344-D4F9-F3B5-0B6177F9F15D}"/>
              </a:ext>
            </a:extLst>
          </p:cNvPr>
          <p:cNvSpPr/>
          <p:nvPr/>
        </p:nvSpPr>
        <p:spPr>
          <a:xfrm>
            <a:off x="473090" y="1399893"/>
            <a:ext cx="11439989" cy="4923269"/>
          </a:xfrm>
          <a:prstGeom prst="roundRect">
            <a:avLst>
              <a:gd name="adj" fmla="val 9683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- 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전동 </a:t>
            </a:r>
            <a:r>
              <a:rPr lang="ko-KR" altLang="en-US" sz="16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킥보드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이용자 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21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만명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…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전년의 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6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배로 급성장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 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매일경제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 </a:t>
            </a:r>
            <a:r>
              <a:rPr lang="en-US" altLang="ko-KR" sz="1600" b="0" i="0" u="sng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https://www.mk.co.kr/news/it/9355008</a:t>
            </a:r>
            <a:endParaRPr lang="ko-KR" altLang="en-US" sz="1600" b="0" dirty="0">
              <a:solidFill>
                <a:schemeClr val="bg1">
                  <a:lumMod val="50000"/>
                </a:schemeClr>
              </a:solidFill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- </a:t>
            </a:r>
            <a:r>
              <a:rPr lang="ko-KR" altLang="en-US" sz="16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전동킥보드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이용자 급증하자 사고도 증가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..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올들어 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22% 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껑충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 </a:t>
            </a:r>
            <a:r>
              <a:rPr lang="ko-KR" altLang="en-US" sz="16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디트뉴스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 </a:t>
            </a:r>
            <a:r>
              <a:rPr lang="en-US" altLang="ko-KR" sz="1600" b="0" i="0" u="sng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https://www.dtnews24.com/news/articleView.html?idxno=735017</a:t>
            </a:r>
            <a:endParaRPr lang="ko-KR" altLang="en-US" sz="1600" b="0" dirty="0">
              <a:solidFill>
                <a:schemeClr val="bg1">
                  <a:lumMod val="50000"/>
                </a:schemeClr>
              </a:solidFill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- </a:t>
            </a:r>
            <a:r>
              <a:rPr lang="ko-KR" altLang="en-US" sz="16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전동킥보드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사고 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5</a:t>
            </a:r>
            <a:r>
              <a:rPr lang="ko-KR" altLang="en-US" sz="16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년새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10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배 급증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…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강남서 가장 빈번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 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서울경제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 </a:t>
            </a:r>
            <a:r>
              <a:rPr lang="en-US" altLang="ko-KR" sz="1600" b="0" i="0" u="sng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https://www.sedaily.com/NewsView/26B75ZUAC6</a:t>
            </a:r>
            <a:b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</a:b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- 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불법주차 </a:t>
            </a:r>
            <a:r>
              <a:rPr lang="ko-KR" altLang="en-US" sz="16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킥보드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 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이제 </a:t>
            </a:r>
            <a:r>
              <a:rPr lang="ko-KR" altLang="en-US" sz="16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견인대상입니다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!, 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강남구청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 </a:t>
            </a:r>
            <a:r>
              <a:rPr lang="en-US" altLang="ko-KR" sz="1600" b="0" i="0" u="sng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https://www.gangnam.go.kr/board/cardnews/536/view.do?mid=ID01_0306</a:t>
            </a:r>
            <a:endParaRPr lang="ko-KR" altLang="en-US" sz="1600" b="0" dirty="0">
              <a:solidFill>
                <a:schemeClr val="bg1">
                  <a:lumMod val="50000"/>
                </a:schemeClr>
              </a:solidFill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- "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안전모 무상 대여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"…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전북대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 </a:t>
            </a:r>
            <a:r>
              <a:rPr lang="ko-KR" altLang="en-US" sz="16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전동킥보드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안전관리 강화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 </a:t>
            </a:r>
            <a:r>
              <a:rPr lang="ko-KR" altLang="en-US" sz="16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뉴시스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 </a:t>
            </a:r>
            <a:r>
              <a:rPr lang="en-US" altLang="ko-KR" sz="1600" b="0" i="0" u="sng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https://mobile.newsis.com/view.html?ar_id=NISX20210512_0001438154</a:t>
            </a:r>
            <a:endParaRPr lang="ko-KR" altLang="en-US" sz="1600" b="0" dirty="0">
              <a:solidFill>
                <a:schemeClr val="bg1">
                  <a:lumMod val="50000"/>
                </a:schemeClr>
              </a:solidFill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- 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개인형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공유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) 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이동장치제도 및 운영여건검토에 </a:t>
            </a:r>
            <a:r>
              <a:rPr lang="ko-KR" altLang="en-US" sz="16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따른개선방안연구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 </a:t>
            </a:r>
            <a:r>
              <a:rPr lang="ko-KR" altLang="en-US" sz="16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정광복・김태호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・ </a:t>
            </a:r>
            <a:r>
              <a:rPr lang="ko-KR" altLang="en-US" sz="16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김영율・김상훈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 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대한교통학회지 제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40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권 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호</a:t>
            </a:r>
            <a:endParaRPr lang="ko-KR" altLang="en-US" sz="1600" b="0" dirty="0">
              <a:solidFill>
                <a:schemeClr val="bg1">
                  <a:lumMod val="50000"/>
                </a:schemeClr>
              </a:solidFill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- 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서울시 </a:t>
            </a:r>
            <a:r>
              <a:rPr lang="ko-KR" altLang="en-US" sz="16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전동킥보드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정책 개선 방향 도출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 </a:t>
            </a:r>
            <a:r>
              <a:rPr lang="ko-KR" altLang="en-US" sz="16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이설영・조혜림・박순용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 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서울기술연구원</a:t>
            </a:r>
            <a:endParaRPr lang="ko-KR" altLang="en-US" sz="1600" b="0" dirty="0">
              <a:solidFill>
                <a:schemeClr val="bg1">
                  <a:lumMod val="50000"/>
                </a:schemeClr>
              </a:solidFill>
              <a:effectLst/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- </a:t>
            </a:r>
            <a:r>
              <a:rPr lang="ko-KR" altLang="en-US" sz="1600" b="0" i="0" u="none" strike="noStrike" dirty="0" err="1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전동킥보드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공유서비스 안전실태조사</a:t>
            </a:r>
            <a:r>
              <a:rPr lang="en-US" altLang="ko-KR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 </a:t>
            </a:r>
            <a:r>
              <a:rPr lang="ko-KR" altLang="en-US" sz="1600" b="0" i="0" u="none" strike="noStrike" dirty="0">
                <a:solidFill>
                  <a:schemeClr val="bg1">
                    <a:lumMod val="50000"/>
                  </a:schemeClr>
                </a:solidFill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한국소비자원 안전감시국 생활안전팀</a:t>
            </a:r>
            <a:endParaRPr lang="ko-KR" altLang="en-US" sz="1600" dirty="0">
              <a:solidFill>
                <a:schemeClr val="bg1">
                  <a:lumMod val="50000"/>
                </a:schemeClr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/>
            <a:endParaRPr lang="ko-KR" altLang="en-US" sz="16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19BFE57-8091-8B35-9D49-36B34E68DFC6}"/>
              </a:ext>
            </a:extLst>
          </p:cNvPr>
          <p:cNvSpPr txBox="1"/>
          <p:nvPr/>
        </p:nvSpPr>
        <p:spPr>
          <a:xfrm>
            <a:off x="1065271" y="284686"/>
            <a:ext cx="46527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출처 및 참고문헌</a:t>
            </a:r>
            <a:endParaRPr lang="en-US" altLang="ko-KR" sz="20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0DD770EF-59CE-9563-E587-2F7B78EE51B8}"/>
              </a:ext>
            </a:extLst>
          </p:cNvPr>
          <p:cNvGrpSpPr/>
          <p:nvPr/>
        </p:nvGrpSpPr>
        <p:grpSpPr>
          <a:xfrm>
            <a:off x="382417" y="245733"/>
            <a:ext cx="550774" cy="869950"/>
            <a:chOff x="466293" y="346090"/>
            <a:chExt cx="550774" cy="869950"/>
          </a:xfrm>
        </p:grpSpPr>
        <p:sp>
          <p:nvSpPr>
            <p:cNvPr id="6" name="Freeform 11">
              <a:extLst>
                <a:ext uri="{FF2B5EF4-FFF2-40B4-BE49-F238E27FC236}">
                  <a16:creationId xmlns:a16="http://schemas.microsoft.com/office/drawing/2014/main" id="{B093CED1-A3BB-AC0B-F90F-C45A9EB06D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293" y="346090"/>
              <a:ext cx="550774" cy="869950"/>
            </a:xfrm>
            <a:custGeom>
              <a:avLst/>
              <a:gdLst>
                <a:gd name="T0" fmla="*/ 1006 w 2265"/>
                <a:gd name="T1" fmla="*/ 498 h 3578"/>
                <a:gd name="T2" fmla="*/ 831 w 2265"/>
                <a:gd name="T3" fmla="*/ 561 h 3578"/>
                <a:gd name="T4" fmla="*/ 686 w 2265"/>
                <a:gd name="T5" fmla="*/ 672 h 3578"/>
                <a:gd name="T6" fmla="*/ 577 w 2265"/>
                <a:gd name="T7" fmla="*/ 819 h 3578"/>
                <a:gd name="T8" fmla="*/ 513 w 2265"/>
                <a:gd name="T9" fmla="*/ 994 h 3578"/>
                <a:gd name="T10" fmla="*/ 504 w 2265"/>
                <a:gd name="T11" fmla="*/ 1188 h 3578"/>
                <a:gd name="T12" fmla="*/ 550 w 2265"/>
                <a:gd name="T13" fmla="*/ 1371 h 3578"/>
                <a:gd name="T14" fmla="*/ 645 w 2265"/>
                <a:gd name="T15" fmla="*/ 1529 h 3578"/>
                <a:gd name="T16" fmla="*/ 780 w 2265"/>
                <a:gd name="T17" fmla="*/ 1653 h 3578"/>
                <a:gd name="T18" fmla="*/ 944 w 2265"/>
                <a:gd name="T19" fmla="*/ 1733 h 3578"/>
                <a:gd name="T20" fmla="*/ 1133 w 2265"/>
                <a:gd name="T21" fmla="*/ 1761 h 3578"/>
                <a:gd name="T22" fmla="*/ 1321 w 2265"/>
                <a:gd name="T23" fmla="*/ 1733 h 3578"/>
                <a:gd name="T24" fmla="*/ 1487 w 2265"/>
                <a:gd name="T25" fmla="*/ 1653 h 3578"/>
                <a:gd name="T26" fmla="*/ 1621 w 2265"/>
                <a:gd name="T27" fmla="*/ 1529 h 3578"/>
                <a:gd name="T28" fmla="*/ 1715 w 2265"/>
                <a:gd name="T29" fmla="*/ 1371 h 3578"/>
                <a:gd name="T30" fmla="*/ 1762 w 2265"/>
                <a:gd name="T31" fmla="*/ 1188 h 3578"/>
                <a:gd name="T32" fmla="*/ 1752 w 2265"/>
                <a:gd name="T33" fmla="*/ 994 h 3578"/>
                <a:gd name="T34" fmla="*/ 1688 w 2265"/>
                <a:gd name="T35" fmla="*/ 819 h 3578"/>
                <a:gd name="T36" fmla="*/ 1580 w 2265"/>
                <a:gd name="T37" fmla="*/ 672 h 3578"/>
                <a:gd name="T38" fmla="*/ 1434 w 2265"/>
                <a:gd name="T39" fmla="*/ 561 h 3578"/>
                <a:gd name="T40" fmla="*/ 1260 w 2265"/>
                <a:gd name="T41" fmla="*/ 498 h 3578"/>
                <a:gd name="T42" fmla="*/ 1133 w 2265"/>
                <a:gd name="T43" fmla="*/ 0 h 3578"/>
                <a:gd name="T44" fmla="*/ 1308 w 2265"/>
                <a:gd name="T45" fmla="*/ 14 h 3578"/>
                <a:gd name="T46" fmla="*/ 1554 w 2265"/>
                <a:gd name="T47" fmla="*/ 82 h 3578"/>
                <a:gd name="T48" fmla="*/ 1774 w 2265"/>
                <a:gd name="T49" fmla="*/ 202 h 3578"/>
                <a:gd name="T50" fmla="*/ 1963 w 2265"/>
                <a:gd name="T51" fmla="*/ 364 h 3578"/>
                <a:gd name="T52" fmla="*/ 2111 w 2265"/>
                <a:gd name="T53" fmla="*/ 566 h 3578"/>
                <a:gd name="T54" fmla="*/ 2212 w 2265"/>
                <a:gd name="T55" fmla="*/ 798 h 3578"/>
                <a:gd name="T56" fmla="*/ 2262 w 2265"/>
                <a:gd name="T57" fmla="*/ 1054 h 3578"/>
                <a:gd name="T58" fmla="*/ 2253 w 2265"/>
                <a:gd name="T59" fmla="*/ 1312 h 3578"/>
                <a:gd name="T60" fmla="*/ 2190 w 2265"/>
                <a:gd name="T61" fmla="*/ 1552 h 3578"/>
                <a:gd name="T62" fmla="*/ 2090 w 2265"/>
                <a:gd name="T63" fmla="*/ 1752 h 3578"/>
                <a:gd name="T64" fmla="*/ 1963 w 2265"/>
                <a:gd name="T65" fmla="*/ 1921 h 3578"/>
                <a:gd name="T66" fmla="*/ 1880 w 2265"/>
                <a:gd name="T67" fmla="*/ 2012 h 3578"/>
                <a:gd name="T68" fmla="*/ 1798 w 2265"/>
                <a:gd name="T69" fmla="*/ 2114 h 3578"/>
                <a:gd name="T70" fmla="*/ 1656 w 2265"/>
                <a:gd name="T71" fmla="*/ 2346 h 3578"/>
                <a:gd name="T72" fmla="*/ 1502 w 2265"/>
                <a:gd name="T73" fmla="*/ 2639 h 3578"/>
                <a:gd name="T74" fmla="*/ 1379 w 2265"/>
                <a:gd name="T75" fmla="*/ 2911 h 3578"/>
                <a:gd name="T76" fmla="*/ 1284 w 2265"/>
                <a:gd name="T77" fmla="*/ 3154 h 3578"/>
                <a:gd name="T78" fmla="*/ 1214 w 2265"/>
                <a:gd name="T79" fmla="*/ 3360 h 3578"/>
                <a:gd name="T80" fmla="*/ 1167 w 2265"/>
                <a:gd name="T81" fmla="*/ 3520 h 3578"/>
                <a:gd name="T82" fmla="*/ 1145 w 2265"/>
                <a:gd name="T83" fmla="*/ 3575 h 3578"/>
                <a:gd name="T84" fmla="*/ 1124 w 2265"/>
                <a:gd name="T85" fmla="*/ 3563 h 3578"/>
                <a:gd name="T86" fmla="*/ 1089 w 2265"/>
                <a:gd name="T87" fmla="*/ 3422 h 3578"/>
                <a:gd name="T88" fmla="*/ 990 w 2265"/>
                <a:gd name="T89" fmla="*/ 3128 h 3578"/>
                <a:gd name="T90" fmla="*/ 857 w 2265"/>
                <a:gd name="T91" fmla="*/ 2826 h 3578"/>
                <a:gd name="T92" fmla="*/ 701 w 2265"/>
                <a:gd name="T93" fmla="*/ 2532 h 3578"/>
                <a:gd name="T94" fmla="*/ 538 w 2265"/>
                <a:gd name="T95" fmla="*/ 2258 h 3578"/>
                <a:gd name="T96" fmla="*/ 412 w 2265"/>
                <a:gd name="T97" fmla="*/ 2061 h 3578"/>
                <a:gd name="T98" fmla="*/ 331 w 2265"/>
                <a:gd name="T99" fmla="*/ 1958 h 3578"/>
                <a:gd name="T100" fmla="*/ 253 w 2265"/>
                <a:gd name="T101" fmla="*/ 1862 h 3578"/>
                <a:gd name="T102" fmla="*/ 118 w 2265"/>
                <a:gd name="T103" fmla="*/ 1648 h 3578"/>
                <a:gd name="T104" fmla="*/ 31 w 2265"/>
                <a:gd name="T105" fmla="*/ 1407 h 3578"/>
                <a:gd name="T106" fmla="*/ 0 w 2265"/>
                <a:gd name="T107" fmla="*/ 1144 h 3578"/>
                <a:gd name="T108" fmla="*/ 30 w 2265"/>
                <a:gd name="T109" fmla="*/ 881 h 3578"/>
                <a:gd name="T110" fmla="*/ 115 w 2265"/>
                <a:gd name="T111" fmla="*/ 640 h 3578"/>
                <a:gd name="T112" fmla="*/ 249 w 2265"/>
                <a:gd name="T113" fmla="*/ 428 h 3578"/>
                <a:gd name="T114" fmla="*/ 424 w 2265"/>
                <a:gd name="T115" fmla="*/ 251 h 3578"/>
                <a:gd name="T116" fmla="*/ 635 w 2265"/>
                <a:gd name="T117" fmla="*/ 116 h 3578"/>
                <a:gd name="T118" fmla="*/ 873 w 2265"/>
                <a:gd name="T119" fmla="*/ 30 h 3578"/>
                <a:gd name="T120" fmla="*/ 1133 w 2265"/>
                <a:gd name="T121" fmla="*/ 0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5" h="3578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7" name="Freeform 12">
              <a:extLst>
                <a:ext uri="{FF2B5EF4-FFF2-40B4-BE49-F238E27FC236}">
                  <a16:creationId xmlns:a16="http://schemas.microsoft.com/office/drawing/2014/main" id="{D1D5C293-B8A1-7D14-AC86-016AD796EE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456" y="548494"/>
              <a:ext cx="128449" cy="129422"/>
            </a:xfrm>
            <a:custGeom>
              <a:avLst/>
              <a:gdLst>
                <a:gd name="T0" fmla="*/ 263 w 526"/>
                <a:gd name="T1" fmla="*/ 0 h 530"/>
                <a:gd name="T2" fmla="*/ 305 w 526"/>
                <a:gd name="T3" fmla="*/ 3 h 530"/>
                <a:gd name="T4" fmla="*/ 345 w 526"/>
                <a:gd name="T5" fmla="*/ 13 h 530"/>
                <a:gd name="T6" fmla="*/ 384 w 526"/>
                <a:gd name="T7" fmla="*/ 29 h 530"/>
                <a:gd name="T8" fmla="*/ 418 w 526"/>
                <a:gd name="T9" fmla="*/ 51 h 530"/>
                <a:gd name="T10" fmla="*/ 448 w 526"/>
                <a:gd name="T11" fmla="*/ 78 h 530"/>
                <a:gd name="T12" fmla="*/ 475 w 526"/>
                <a:gd name="T13" fmla="*/ 108 h 530"/>
                <a:gd name="T14" fmla="*/ 497 w 526"/>
                <a:gd name="T15" fmla="*/ 143 h 530"/>
                <a:gd name="T16" fmla="*/ 512 w 526"/>
                <a:gd name="T17" fmla="*/ 181 h 530"/>
                <a:gd name="T18" fmla="*/ 522 w 526"/>
                <a:gd name="T19" fmla="*/ 223 h 530"/>
                <a:gd name="T20" fmla="*/ 526 w 526"/>
                <a:gd name="T21" fmla="*/ 266 h 530"/>
                <a:gd name="T22" fmla="*/ 522 w 526"/>
                <a:gd name="T23" fmla="*/ 309 h 530"/>
                <a:gd name="T24" fmla="*/ 512 w 526"/>
                <a:gd name="T25" fmla="*/ 349 h 530"/>
                <a:gd name="T26" fmla="*/ 497 w 526"/>
                <a:gd name="T27" fmla="*/ 387 h 530"/>
                <a:gd name="T28" fmla="*/ 475 w 526"/>
                <a:gd name="T29" fmla="*/ 422 h 530"/>
                <a:gd name="T30" fmla="*/ 448 w 526"/>
                <a:gd name="T31" fmla="*/ 452 h 530"/>
                <a:gd name="T32" fmla="*/ 418 w 526"/>
                <a:gd name="T33" fmla="*/ 479 h 530"/>
                <a:gd name="T34" fmla="*/ 384 w 526"/>
                <a:gd name="T35" fmla="*/ 501 h 530"/>
                <a:gd name="T36" fmla="*/ 345 w 526"/>
                <a:gd name="T37" fmla="*/ 517 h 530"/>
                <a:gd name="T38" fmla="*/ 305 w 526"/>
                <a:gd name="T39" fmla="*/ 527 h 530"/>
                <a:gd name="T40" fmla="*/ 263 w 526"/>
                <a:gd name="T41" fmla="*/ 530 h 530"/>
                <a:gd name="T42" fmla="*/ 220 w 526"/>
                <a:gd name="T43" fmla="*/ 527 h 530"/>
                <a:gd name="T44" fmla="*/ 180 w 526"/>
                <a:gd name="T45" fmla="*/ 517 h 530"/>
                <a:gd name="T46" fmla="*/ 142 w 526"/>
                <a:gd name="T47" fmla="*/ 501 h 530"/>
                <a:gd name="T48" fmla="*/ 108 w 526"/>
                <a:gd name="T49" fmla="*/ 479 h 530"/>
                <a:gd name="T50" fmla="*/ 77 w 526"/>
                <a:gd name="T51" fmla="*/ 452 h 530"/>
                <a:gd name="T52" fmla="*/ 51 w 526"/>
                <a:gd name="T53" fmla="*/ 422 h 530"/>
                <a:gd name="T54" fmla="*/ 29 w 526"/>
                <a:gd name="T55" fmla="*/ 387 h 530"/>
                <a:gd name="T56" fmla="*/ 14 w 526"/>
                <a:gd name="T57" fmla="*/ 349 h 530"/>
                <a:gd name="T58" fmla="*/ 4 w 526"/>
                <a:gd name="T59" fmla="*/ 309 h 530"/>
                <a:gd name="T60" fmla="*/ 0 w 526"/>
                <a:gd name="T61" fmla="*/ 266 h 530"/>
                <a:gd name="T62" fmla="*/ 4 w 526"/>
                <a:gd name="T63" fmla="*/ 223 h 530"/>
                <a:gd name="T64" fmla="*/ 14 w 526"/>
                <a:gd name="T65" fmla="*/ 181 h 530"/>
                <a:gd name="T66" fmla="*/ 29 w 526"/>
                <a:gd name="T67" fmla="*/ 143 h 530"/>
                <a:gd name="T68" fmla="*/ 51 w 526"/>
                <a:gd name="T69" fmla="*/ 108 h 530"/>
                <a:gd name="T70" fmla="*/ 77 w 526"/>
                <a:gd name="T71" fmla="*/ 78 h 530"/>
                <a:gd name="T72" fmla="*/ 108 w 526"/>
                <a:gd name="T73" fmla="*/ 51 h 530"/>
                <a:gd name="T74" fmla="*/ 142 w 526"/>
                <a:gd name="T75" fmla="*/ 29 h 530"/>
                <a:gd name="T76" fmla="*/ 180 w 526"/>
                <a:gd name="T77" fmla="*/ 13 h 530"/>
                <a:gd name="T78" fmla="*/ 220 w 526"/>
                <a:gd name="T79" fmla="*/ 3 h 530"/>
                <a:gd name="T80" fmla="*/ 263 w 526"/>
                <a:gd name="T81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6" h="530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270840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그룹 15">
            <a:extLst>
              <a:ext uri="{FF2B5EF4-FFF2-40B4-BE49-F238E27FC236}">
                <a16:creationId xmlns:a16="http://schemas.microsoft.com/office/drawing/2014/main" id="{5FFC3A6E-84EB-C30C-F103-FC1BFB404C43}"/>
              </a:ext>
            </a:extLst>
          </p:cNvPr>
          <p:cNvGrpSpPr/>
          <p:nvPr/>
        </p:nvGrpSpPr>
        <p:grpSpPr>
          <a:xfrm>
            <a:off x="0" y="1371600"/>
            <a:ext cx="12192000" cy="2946400"/>
            <a:chOff x="-71120" y="1310640"/>
            <a:chExt cx="12517120" cy="2946400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E007ACF3-A697-0C70-80A1-B328CB6DF78D}"/>
                </a:ext>
              </a:extLst>
            </p:cNvPr>
            <p:cNvSpPr/>
            <p:nvPr/>
          </p:nvSpPr>
          <p:spPr>
            <a:xfrm>
              <a:off x="-71120" y="1310640"/>
              <a:ext cx="12517120" cy="2946400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82E353FB-FA27-AA4F-CA51-CFCAD2DFBC6C}"/>
                </a:ext>
              </a:extLst>
            </p:cNvPr>
            <p:cNvCxnSpPr>
              <a:cxnSpLocks/>
              <a:stCxn id="12" idx="1"/>
              <a:endCxn id="12" idx="3"/>
            </p:cNvCxnSpPr>
            <p:nvPr/>
          </p:nvCxnSpPr>
          <p:spPr>
            <a:xfrm>
              <a:off x="-71120" y="2783840"/>
              <a:ext cx="12517120" cy="0"/>
            </a:xfrm>
            <a:prstGeom prst="line">
              <a:avLst/>
            </a:prstGeom>
            <a:ln w="107950">
              <a:solidFill>
                <a:schemeClr val="bg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제목 1">
            <a:extLst>
              <a:ext uri="{FF2B5EF4-FFF2-40B4-BE49-F238E27FC236}">
                <a16:creationId xmlns:a16="http://schemas.microsoft.com/office/drawing/2014/main" id="{DA6257F9-F496-C415-0EE4-2E7E10780759}"/>
              </a:ext>
            </a:extLst>
          </p:cNvPr>
          <p:cNvSpPr txBox="1">
            <a:spLocks/>
          </p:cNvSpPr>
          <p:nvPr/>
        </p:nvSpPr>
        <p:spPr>
          <a:xfrm>
            <a:off x="4183848" y="1651000"/>
            <a:ext cx="3824304" cy="2387600"/>
          </a:xfrm>
          <a:prstGeom prst="rect">
            <a:avLst/>
          </a:prstGeom>
          <a:solidFill>
            <a:srgbClr val="595959"/>
          </a:solidFill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n-US" altLang="ko-KR" sz="80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Q</a:t>
            </a:r>
            <a:r>
              <a:rPr lang="ko-KR" altLang="en-US" sz="80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r>
              <a:rPr lang="en-US" altLang="ko-KR" sz="80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&amp;</a:t>
            </a:r>
            <a:r>
              <a:rPr lang="ko-KR" altLang="en-US" sz="80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 </a:t>
            </a:r>
            <a:r>
              <a:rPr lang="en-US" altLang="ko-KR" sz="8000" dirty="0">
                <a:solidFill>
                  <a:schemeClr val="bg1"/>
                </a:solidFill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A</a:t>
            </a:r>
            <a:endParaRPr lang="ko-KR" altLang="en-US" sz="8000" dirty="0">
              <a:solidFill>
                <a:schemeClr val="bg1"/>
              </a:solidFill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812AC5C4-2C01-314C-B594-1CC31957B3CF}"/>
              </a:ext>
            </a:extLst>
          </p:cNvPr>
          <p:cNvGrpSpPr/>
          <p:nvPr/>
        </p:nvGrpSpPr>
        <p:grpSpPr>
          <a:xfrm>
            <a:off x="3599850" y="1440611"/>
            <a:ext cx="3416148" cy="3416148"/>
            <a:chOff x="2014224" y="1414722"/>
            <a:chExt cx="3416148" cy="3416148"/>
          </a:xfrm>
        </p:grpSpPr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931A795-14DC-F90F-265F-C536D6CC9535}"/>
                </a:ext>
              </a:extLst>
            </p:cNvPr>
            <p:cNvSpPr/>
            <p:nvPr/>
          </p:nvSpPr>
          <p:spPr>
            <a:xfrm>
              <a:off x="2587925" y="4166558"/>
              <a:ext cx="2268747" cy="345047"/>
            </a:xfrm>
            <a:prstGeom prst="rect">
              <a:avLst/>
            </a:prstGeom>
            <a:solidFill>
              <a:srgbClr val="F29C1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40CF9221-06AB-E7FC-F5E3-21C4FE0400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4224" y="1414722"/>
              <a:ext cx="3416148" cy="34161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5058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그룹 37">
            <a:extLst>
              <a:ext uri="{FF2B5EF4-FFF2-40B4-BE49-F238E27FC236}">
                <a16:creationId xmlns:a16="http://schemas.microsoft.com/office/drawing/2014/main" id="{A79401FD-2E26-5796-3BE6-8AABCE5A9FB8}"/>
              </a:ext>
            </a:extLst>
          </p:cNvPr>
          <p:cNvGrpSpPr/>
          <p:nvPr/>
        </p:nvGrpSpPr>
        <p:grpSpPr>
          <a:xfrm flipH="1">
            <a:off x="2659058" y="0"/>
            <a:ext cx="7737882" cy="6858000"/>
            <a:chOff x="1826367" y="0"/>
            <a:chExt cx="7737882" cy="6858000"/>
          </a:xfrm>
        </p:grpSpPr>
        <p:sp>
          <p:nvSpPr>
            <p:cNvPr id="28" name="자유형 31">
              <a:extLst>
                <a:ext uri="{FF2B5EF4-FFF2-40B4-BE49-F238E27FC236}">
                  <a16:creationId xmlns:a16="http://schemas.microsoft.com/office/drawing/2014/main" id="{6058C631-35F7-3446-A6FE-84A0FBC4C6C2}"/>
                </a:ext>
              </a:extLst>
            </p:cNvPr>
            <p:cNvSpPr/>
            <p:nvPr/>
          </p:nvSpPr>
          <p:spPr>
            <a:xfrm rot="2700000">
              <a:off x="4120734" y="-440054"/>
              <a:ext cx="3149148" cy="7737882"/>
            </a:xfrm>
            <a:custGeom>
              <a:avLst/>
              <a:gdLst>
                <a:gd name="connsiteX0" fmla="*/ 0 w 3149148"/>
                <a:gd name="connsiteY0" fmla="*/ 594336 h 7737882"/>
                <a:gd name="connsiteX1" fmla="*/ 594017 w 3149148"/>
                <a:gd name="connsiteY1" fmla="*/ 319 h 7737882"/>
                <a:gd name="connsiteX2" fmla="*/ 1784506 w 3149148"/>
                <a:gd name="connsiteY2" fmla="*/ 319 h 7737882"/>
                <a:gd name="connsiteX3" fmla="*/ 1784506 w 3149148"/>
                <a:gd name="connsiteY3" fmla="*/ 0 h 7737882"/>
                <a:gd name="connsiteX4" fmla="*/ 1790812 w 3149148"/>
                <a:gd name="connsiteY4" fmla="*/ 319 h 7737882"/>
                <a:gd name="connsiteX5" fmla="*/ 1796046 w 3149148"/>
                <a:gd name="connsiteY5" fmla="*/ 319 h 7737882"/>
                <a:gd name="connsiteX6" fmla="*/ 1796047 w 3149148"/>
                <a:gd name="connsiteY6" fmla="*/ 583 h 7737882"/>
                <a:gd name="connsiteX7" fmla="*/ 1906195 w 3149148"/>
                <a:gd name="connsiteY7" fmla="*/ 6145 h 7737882"/>
                <a:gd name="connsiteX8" fmla="*/ 2974679 w 3149148"/>
                <a:gd name="connsiteY8" fmla="*/ 1190172 h 7737882"/>
                <a:gd name="connsiteX9" fmla="*/ 1906195 w 3149148"/>
                <a:gd name="connsiteY9" fmla="*/ 2374200 h 7737882"/>
                <a:gd name="connsiteX10" fmla="*/ 1794771 w 3149148"/>
                <a:gd name="connsiteY10" fmla="*/ 2379827 h 7737882"/>
                <a:gd name="connsiteX11" fmla="*/ 1794771 w 3149148"/>
                <a:gd name="connsiteY11" fmla="*/ 2380875 h 7737882"/>
                <a:gd name="connsiteX12" fmla="*/ 1277722 w 3149148"/>
                <a:gd name="connsiteY12" fmla="*/ 2681363 h 7737882"/>
                <a:gd name="connsiteX13" fmla="*/ 1282841 w 3149148"/>
                <a:gd name="connsiteY13" fmla="*/ 3279366 h 7737882"/>
                <a:gd name="connsiteX14" fmla="*/ 1804959 w 3149148"/>
                <a:gd name="connsiteY14" fmla="*/ 3570959 h 7737882"/>
                <a:gd name="connsiteX15" fmla="*/ 1804985 w 3149148"/>
                <a:gd name="connsiteY15" fmla="*/ 3572489 h 7737882"/>
                <a:gd name="connsiteX16" fmla="*/ 1948245 w 3149148"/>
                <a:gd name="connsiteY16" fmla="*/ 3580202 h 7737882"/>
                <a:gd name="connsiteX17" fmla="*/ 2830644 w 3149148"/>
                <a:gd name="connsiteY17" fmla="*/ 4157897 h 7737882"/>
                <a:gd name="connsiteX18" fmla="*/ 2838281 w 3149148"/>
                <a:gd name="connsiteY18" fmla="*/ 5352435 h 7737882"/>
                <a:gd name="connsiteX19" fmla="*/ 1963341 w 3149148"/>
                <a:gd name="connsiteY19" fmla="*/ 5941364 h 7737882"/>
                <a:gd name="connsiteX20" fmla="*/ 1815299 w 3149148"/>
                <a:gd name="connsiteY20" fmla="*/ 5951235 h 7737882"/>
                <a:gd name="connsiteX21" fmla="*/ 1815299 w 3149148"/>
                <a:gd name="connsiteY21" fmla="*/ 5952449 h 7737882"/>
                <a:gd name="connsiteX22" fmla="*/ 1220213 w 3149148"/>
                <a:gd name="connsiteY22" fmla="*/ 6547535 h 7737882"/>
                <a:gd name="connsiteX23" fmla="*/ 1815299 w 3149148"/>
                <a:gd name="connsiteY23" fmla="*/ 7142621 h 7737882"/>
                <a:gd name="connsiteX24" fmla="*/ 1815300 w 3149148"/>
                <a:gd name="connsiteY24" fmla="*/ 7143865 h 7737882"/>
                <a:gd name="connsiteX25" fmla="*/ 3149148 w 3149148"/>
                <a:gd name="connsiteY25" fmla="*/ 7143865 h 7737882"/>
                <a:gd name="connsiteX26" fmla="*/ 2555131 w 3149148"/>
                <a:gd name="connsiteY26" fmla="*/ 7737882 h 7737882"/>
                <a:gd name="connsiteX27" fmla="*/ 1803260 w 3149148"/>
                <a:gd name="connsiteY27" fmla="*/ 7737882 h 7737882"/>
                <a:gd name="connsiteX28" fmla="*/ 1803260 w 3149148"/>
                <a:gd name="connsiteY28" fmla="*/ 7737098 h 7737882"/>
                <a:gd name="connsiteX29" fmla="*/ 1693610 w 3149148"/>
                <a:gd name="connsiteY29" fmla="*/ 7731562 h 7737882"/>
                <a:gd name="connsiteX30" fmla="*/ 625127 w 3149148"/>
                <a:gd name="connsiteY30" fmla="*/ 6547535 h 7737882"/>
                <a:gd name="connsiteX31" fmla="*/ 973720 w 3149148"/>
                <a:gd name="connsiteY31" fmla="*/ 5705956 h 7737882"/>
                <a:gd name="connsiteX32" fmla="*/ 1693611 w 3149148"/>
                <a:gd name="connsiteY32" fmla="*/ 5363507 h 7737882"/>
                <a:gd name="connsiteX33" fmla="*/ 1805034 w 3149148"/>
                <a:gd name="connsiteY33" fmla="*/ 5357881 h 7737882"/>
                <a:gd name="connsiteX34" fmla="*/ 1805034 w 3149148"/>
                <a:gd name="connsiteY34" fmla="*/ 5356833 h 7737882"/>
                <a:gd name="connsiteX35" fmla="*/ 2321657 w 3149148"/>
                <a:gd name="connsiteY35" fmla="*/ 5057091 h 7737882"/>
                <a:gd name="connsiteX36" fmla="*/ 2317839 w 3149148"/>
                <a:gd name="connsiteY36" fmla="*/ 4459822 h 7737882"/>
                <a:gd name="connsiteX37" fmla="*/ 1797426 w 3149148"/>
                <a:gd name="connsiteY37" fmla="*/ 4166710 h 7737882"/>
                <a:gd name="connsiteX38" fmla="*/ 1797406 w 3149148"/>
                <a:gd name="connsiteY38" fmla="*/ 4165077 h 7737882"/>
                <a:gd name="connsiteX39" fmla="*/ 1656459 w 3149148"/>
                <a:gd name="connsiteY39" fmla="*/ 4158089 h 7737882"/>
                <a:gd name="connsiteX40" fmla="*/ 770910 w 3149148"/>
                <a:gd name="connsiteY40" fmla="*/ 3582771 h 7737882"/>
                <a:gd name="connsiteX41" fmla="*/ 760672 w 3149148"/>
                <a:gd name="connsiteY41" fmla="*/ 2386765 h 7737882"/>
                <a:gd name="connsiteX42" fmla="*/ 951425 w 3149148"/>
                <a:gd name="connsiteY42" fmla="*/ 2136111 h 7737882"/>
                <a:gd name="connsiteX43" fmla="*/ 1675489 w 3149148"/>
                <a:gd name="connsiteY43" fmla="*/ 1791764 h 7737882"/>
                <a:gd name="connsiteX44" fmla="*/ 1784506 w 3149148"/>
                <a:gd name="connsiteY44" fmla="*/ 1786301 h 7737882"/>
                <a:gd name="connsiteX45" fmla="*/ 1784506 w 3149148"/>
                <a:gd name="connsiteY45" fmla="*/ 1785257 h 7737882"/>
                <a:gd name="connsiteX46" fmla="*/ 2379592 w 3149148"/>
                <a:gd name="connsiteY46" fmla="*/ 1190171 h 7737882"/>
                <a:gd name="connsiteX47" fmla="*/ 1784507 w 3149148"/>
                <a:gd name="connsiteY47" fmla="*/ 595085 h 7737882"/>
                <a:gd name="connsiteX48" fmla="*/ 1784507 w 3149148"/>
                <a:gd name="connsiteY48" fmla="*/ 594336 h 77378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</a:cxnLst>
              <a:rect l="l" t="t" r="r" b="b"/>
              <a:pathLst>
                <a:path w="3149148" h="7737882">
                  <a:moveTo>
                    <a:pt x="0" y="594336"/>
                  </a:moveTo>
                  <a:lnTo>
                    <a:pt x="594017" y="319"/>
                  </a:lnTo>
                  <a:lnTo>
                    <a:pt x="1784506" y="319"/>
                  </a:lnTo>
                  <a:lnTo>
                    <a:pt x="1784506" y="0"/>
                  </a:lnTo>
                  <a:lnTo>
                    <a:pt x="1790812" y="319"/>
                  </a:lnTo>
                  <a:lnTo>
                    <a:pt x="1796046" y="319"/>
                  </a:lnTo>
                  <a:lnTo>
                    <a:pt x="1796047" y="583"/>
                  </a:lnTo>
                  <a:lnTo>
                    <a:pt x="1906195" y="6145"/>
                  </a:lnTo>
                  <a:cubicBezTo>
                    <a:pt x="2506346" y="67094"/>
                    <a:pt x="2974679" y="573940"/>
                    <a:pt x="2974679" y="1190172"/>
                  </a:cubicBezTo>
                  <a:cubicBezTo>
                    <a:pt x="2974680" y="1806404"/>
                    <a:pt x="2506348" y="2313250"/>
                    <a:pt x="1906195" y="2374200"/>
                  </a:cubicBezTo>
                  <a:lnTo>
                    <a:pt x="1794771" y="2379827"/>
                  </a:lnTo>
                  <a:lnTo>
                    <a:pt x="1794771" y="2380875"/>
                  </a:lnTo>
                  <a:cubicBezTo>
                    <a:pt x="1580953" y="2380875"/>
                    <a:pt x="1383572" y="2495583"/>
                    <a:pt x="1277722" y="2681363"/>
                  </a:cubicBezTo>
                  <a:cubicBezTo>
                    <a:pt x="1171872" y="2867142"/>
                    <a:pt x="1173826" y="3095427"/>
                    <a:pt x="1282841" y="3279366"/>
                  </a:cubicBezTo>
                  <a:cubicBezTo>
                    <a:pt x="1391856" y="3463305"/>
                    <a:pt x="1591174" y="3574620"/>
                    <a:pt x="1804959" y="3570959"/>
                  </a:cubicBezTo>
                  <a:lnTo>
                    <a:pt x="1804985" y="3572489"/>
                  </a:lnTo>
                  <a:lnTo>
                    <a:pt x="1948245" y="3580202"/>
                  </a:lnTo>
                  <a:cubicBezTo>
                    <a:pt x="2313278" y="3624394"/>
                    <a:pt x="2641071" y="3835917"/>
                    <a:pt x="2830644" y="4157897"/>
                  </a:cubicBezTo>
                  <a:cubicBezTo>
                    <a:pt x="3047299" y="4525874"/>
                    <a:pt x="3050213" y="4981718"/>
                    <a:pt x="2838281" y="5352435"/>
                  </a:cubicBezTo>
                  <a:cubicBezTo>
                    <a:pt x="2652841" y="5676812"/>
                    <a:pt x="2327780" y="5892509"/>
                    <a:pt x="1963341" y="5941364"/>
                  </a:cubicBezTo>
                  <a:lnTo>
                    <a:pt x="1815299" y="5951235"/>
                  </a:lnTo>
                  <a:lnTo>
                    <a:pt x="1815299" y="5952449"/>
                  </a:lnTo>
                  <a:cubicBezTo>
                    <a:pt x="1486643" y="5952449"/>
                    <a:pt x="1220213" y="6218878"/>
                    <a:pt x="1220213" y="6547535"/>
                  </a:cubicBezTo>
                  <a:cubicBezTo>
                    <a:pt x="1220213" y="6876192"/>
                    <a:pt x="1486642" y="7142621"/>
                    <a:pt x="1815299" y="7142621"/>
                  </a:cubicBezTo>
                  <a:lnTo>
                    <a:pt x="1815300" y="7143865"/>
                  </a:lnTo>
                  <a:lnTo>
                    <a:pt x="3149148" y="7143865"/>
                  </a:lnTo>
                  <a:lnTo>
                    <a:pt x="2555131" y="7737882"/>
                  </a:lnTo>
                  <a:lnTo>
                    <a:pt x="1803260" y="7737882"/>
                  </a:lnTo>
                  <a:lnTo>
                    <a:pt x="1803260" y="7737098"/>
                  </a:lnTo>
                  <a:lnTo>
                    <a:pt x="1693610" y="7731562"/>
                  </a:lnTo>
                  <a:cubicBezTo>
                    <a:pt x="1093459" y="7670613"/>
                    <a:pt x="625127" y="7163766"/>
                    <a:pt x="625127" y="6547535"/>
                  </a:cubicBezTo>
                  <a:cubicBezTo>
                    <a:pt x="625127" y="6218878"/>
                    <a:pt x="758341" y="5921334"/>
                    <a:pt x="973720" y="5705956"/>
                  </a:cubicBezTo>
                  <a:cubicBezTo>
                    <a:pt x="1162177" y="5517499"/>
                    <a:pt x="1413540" y="5391950"/>
                    <a:pt x="1693611" y="5363507"/>
                  </a:cubicBezTo>
                  <a:lnTo>
                    <a:pt x="1805034" y="5357881"/>
                  </a:lnTo>
                  <a:lnTo>
                    <a:pt x="1805034" y="5356833"/>
                  </a:lnTo>
                  <a:cubicBezTo>
                    <a:pt x="2018544" y="5356833"/>
                    <a:pt x="2215691" y="5242449"/>
                    <a:pt x="2321657" y="5057091"/>
                  </a:cubicBezTo>
                  <a:cubicBezTo>
                    <a:pt x="2427623" y="4871732"/>
                    <a:pt x="2426166" y="4643811"/>
                    <a:pt x="2317839" y="4459822"/>
                  </a:cubicBezTo>
                  <a:cubicBezTo>
                    <a:pt x="2209512" y="4275834"/>
                    <a:pt x="2010918" y="4163980"/>
                    <a:pt x="1797426" y="4166710"/>
                  </a:cubicBezTo>
                  <a:lnTo>
                    <a:pt x="1797406" y="4165077"/>
                  </a:lnTo>
                  <a:lnTo>
                    <a:pt x="1656459" y="4158089"/>
                  </a:lnTo>
                  <a:cubicBezTo>
                    <a:pt x="1290738" y="4115351"/>
                    <a:pt x="961688" y="3904664"/>
                    <a:pt x="770910" y="3582771"/>
                  </a:cubicBezTo>
                  <a:cubicBezTo>
                    <a:pt x="552880" y="3214892"/>
                    <a:pt x="548971" y="2758322"/>
                    <a:pt x="760672" y="2386765"/>
                  </a:cubicBezTo>
                  <a:cubicBezTo>
                    <a:pt x="813597" y="2293875"/>
                    <a:pt x="877964" y="2209870"/>
                    <a:pt x="951425" y="2136111"/>
                  </a:cubicBezTo>
                  <a:cubicBezTo>
                    <a:pt x="1144261" y="1942495"/>
                    <a:pt x="1399764" y="1819490"/>
                    <a:pt x="1675489" y="1791764"/>
                  </a:cubicBezTo>
                  <a:lnTo>
                    <a:pt x="1784506" y="1786301"/>
                  </a:lnTo>
                  <a:lnTo>
                    <a:pt x="1784506" y="1785257"/>
                  </a:lnTo>
                  <a:cubicBezTo>
                    <a:pt x="2113163" y="1785258"/>
                    <a:pt x="2379593" y="1518828"/>
                    <a:pt x="2379592" y="1190171"/>
                  </a:cubicBezTo>
                  <a:cubicBezTo>
                    <a:pt x="2379592" y="861514"/>
                    <a:pt x="2113163" y="595085"/>
                    <a:pt x="1784507" y="595085"/>
                  </a:cubicBezTo>
                  <a:lnTo>
                    <a:pt x="1784507" y="594336"/>
                  </a:lnTo>
                  <a:close/>
                </a:path>
              </a:pathLst>
            </a:cu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>
              <a:outerShdw blurRad="50800" dist="38100" algn="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원호 3">
              <a:extLst>
                <a:ext uri="{FF2B5EF4-FFF2-40B4-BE49-F238E27FC236}">
                  <a16:creationId xmlns:a16="http://schemas.microsoft.com/office/drawing/2014/main" id="{A4E7A71E-572F-029D-3246-C519ED3908C0}"/>
                </a:ext>
              </a:extLst>
            </p:cNvPr>
            <p:cNvSpPr/>
            <p:nvPr/>
          </p:nvSpPr>
          <p:spPr>
            <a:xfrm rot="18900000">
              <a:off x="5612020" y="2028464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원호 4">
              <a:extLst>
                <a:ext uri="{FF2B5EF4-FFF2-40B4-BE49-F238E27FC236}">
                  <a16:creationId xmlns:a16="http://schemas.microsoft.com/office/drawing/2014/main" id="{2090EBF6-1F1E-4324-BAEE-FEE3226FA96B}"/>
                </a:ext>
              </a:extLst>
            </p:cNvPr>
            <p:cNvSpPr/>
            <p:nvPr/>
          </p:nvSpPr>
          <p:spPr>
            <a:xfrm rot="8100000">
              <a:off x="6863508" y="77697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원호 5">
              <a:extLst>
                <a:ext uri="{FF2B5EF4-FFF2-40B4-BE49-F238E27FC236}">
                  <a16:creationId xmlns:a16="http://schemas.microsoft.com/office/drawing/2014/main" id="{7881CA09-1143-BA86-B1CB-6F12C69CFF35}"/>
                </a:ext>
              </a:extLst>
            </p:cNvPr>
            <p:cNvSpPr/>
            <p:nvPr/>
          </p:nvSpPr>
          <p:spPr>
            <a:xfrm rot="18900000">
              <a:off x="3109045" y="4540966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원호 6">
              <a:extLst>
                <a:ext uri="{FF2B5EF4-FFF2-40B4-BE49-F238E27FC236}">
                  <a16:creationId xmlns:a16="http://schemas.microsoft.com/office/drawing/2014/main" id="{89F0D901-9561-BF84-E465-F9469C83516C}"/>
                </a:ext>
              </a:extLst>
            </p:cNvPr>
            <p:cNvSpPr/>
            <p:nvPr/>
          </p:nvSpPr>
          <p:spPr>
            <a:xfrm rot="8100000">
              <a:off x="4360533" y="3289478"/>
              <a:ext cx="1769870" cy="1769870"/>
            </a:xfrm>
            <a:prstGeom prst="arc">
              <a:avLst>
                <a:gd name="adj1" fmla="val 10820106"/>
                <a:gd name="adj2" fmla="val 250"/>
              </a:avLst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E6908E8F-E44C-ECDD-9290-6B2FF86C3AFA}"/>
                </a:ext>
              </a:extLst>
            </p:cNvPr>
            <p:cNvCxnSpPr/>
            <p:nvPr/>
          </p:nvCxnSpPr>
          <p:spPr>
            <a:xfrm flipH="1" flipV="1">
              <a:off x="7266214" y="0"/>
              <a:ext cx="1088572" cy="1016000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70B93DBD-2793-211A-A46E-546508A8ECA9}"/>
                </a:ext>
              </a:extLst>
            </p:cNvPr>
            <p:cNvCxnSpPr/>
            <p:nvPr/>
          </p:nvCxnSpPr>
          <p:spPr>
            <a:xfrm flipH="1" flipV="1">
              <a:off x="3340100" y="6016172"/>
              <a:ext cx="776514" cy="841828"/>
            </a:xfrm>
            <a:prstGeom prst="line">
              <a:avLst/>
            </a:prstGeom>
            <a:ln w="19050">
              <a:solidFill>
                <a:schemeClr val="bg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59D2BE17-1492-561E-D718-ED1DB2EC9C36}"/>
              </a:ext>
            </a:extLst>
          </p:cNvPr>
          <p:cNvSpPr txBox="1"/>
          <p:nvPr/>
        </p:nvSpPr>
        <p:spPr>
          <a:xfrm>
            <a:off x="7008742" y="1970957"/>
            <a:ext cx="23892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2. </a:t>
            </a:r>
            <a:r>
              <a:rPr lang="ko-KR" altLang="en-US" sz="2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프로젝트 수행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D36088D-08EB-CD0C-2355-715604407806}"/>
              </a:ext>
            </a:extLst>
          </p:cNvPr>
          <p:cNvSpPr txBox="1"/>
          <p:nvPr/>
        </p:nvSpPr>
        <p:spPr>
          <a:xfrm>
            <a:off x="817572" y="520770"/>
            <a:ext cx="144844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3600" dirty="0">
                <a:latin typeface="나눔스퀘어 네오 OTF Heavy" panose="00000A00000000000000" pitchFamily="50" charset="-127"/>
                <a:ea typeface="나눔스퀘어 네오 OTF Heavy" panose="00000A00000000000000" pitchFamily="50" charset="-127"/>
              </a:rPr>
              <a:t>목차</a:t>
            </a:r>
            <a:endParaRPr lang="en-US" altLang="ko-KR" sz="3600" dirty="0">
              <a:latin typeface="나눔스퀘어 네오 OTF Heavy" panose="00000A00000000000000" pitchFamily="50" charset="-127"/>
              <a:ea typeface="나눔스퀘어 네오 OTF Heavy" panose="00000A00000000000000" pitchFamily="50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ADE0B56C-C436-382B-A794-8224727ADE95}"/>
              </a:ext>
            </a:extLst>
          </p:cNvPr>
          <p:cNvSpPr txBox="1"/>
          <p:nvPr/>
        </p:nvSpPr>
        <p:spPr>
          <a:xfrm>
            <a:off x="7060539" y="2358806"/>
            <a:ext cx="3230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-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데이터 수집 및 명세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-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데이터 </a:t>
            </a:r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전처리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-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데이터 탐색 및 시각화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대시보드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)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DB37F798-41E2-3C3F-AB77-CC089F9A8D1C}"/>
              </a:ext>
            </a:extLst>
          </p:cNvPr>
          <p:cNvSpPr txBox="1"/>
          <p:nvPr/>
        </p:nvSpPr>
        <p:spPr>
          <a:xfrm>
            <a:off x="725886" y="1385989"/>
            <a:ext cx="24559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1. </a:t>
            </a:r>
            <a:r>
              <a:rPr lang="ko-KR" altLang="en-US" sz="2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프로젝트 개요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B77772D-AEDD-BD40-41DF-EEFD6D4634C0}"/>
              </a:ext>
            </a:extLst>
          </p:cNvPr>
          <p:cNvSpPr txBox="1"/>
          <p:nvPr/>
        </p:nvSpPr>
        <p:spPr>
          <a:xfrm>
            <a:off x="0" y="1743941"/>
            <a:ext cx="318182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-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프로젝트 기획 배경 및 목적</a:t>
            </a:r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 </a:t>
            </a:r>
          </a:p>
          <a:p>
            <a:pPr algn="r"/>
            <a:r>
              <a:rPr lang="ko-KR" altLang="en-US" sz="1600" dirty="0" err="1">
                <a:solidFill>
                  <a:schemeClr val="bg1">
                    <a:lumMod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타겟설정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-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구성원 및 역할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E022859-FA56-B8F7-80B9-9C79BE750B4C}"/>
              </a:ext>
            </a:extLst>
          </p:cNvPr>
          <p:cNvSpPr txBox="1"/>
          <p:nvPr/>
        </p:nvSpPr>
        <p:spPr>
          <a:xfrm>
            <a:off x="2807154" y="4016758"/>
            <a:ext cx="27651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3. </a:t>
            </a:r>
            <a:r>
              <a:rPr lang="ko-KR" altLang="en-US" sz="2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기대효과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17892D5D-D0D1-4FF1-A2AA-2585CB61010F}"/>
              </a:ext>
            </a:extLst>
          </p:cNvPr>
          <p:cNvSpPr txBox="1"/>
          <p:nvPr/>
        </p:nvSpPr>
        <p:spPr>
          <a:xfrm>
            <a:off x="2807153" y="4374710"/>
            <a:ext cx="276513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-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분석을 통한 인사이트 도출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r"/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-</a:t>
            </a:r>
            <a:r>
              <a:rPr lang="ko-KR" altLang="en-US" sz="1600" dirty="0">
                <a:solidFill>
                  <a:schemeClr val="bg1">
                    <a:lumMod val="50000"/>
                  </a:schemeClr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향후 개선 사항 및 기대효과</a:t>
            </a:r>
            <a:endParaRPr lang="en-US" altLang="ko-KR" sz="1600" dirty="0">
              <a:solidFill>
                <a:schemeClr val="bg1">
                  <a:lumMod val="50000"/>
                </a:schemeClr>
              </a:solidFill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DBF180CB-0560-3B01-68A4-79117FD1F916}"/>
              </a:ext>
            </a:extLst>
          </p:cNvPr>
          <p:cNvSpPr txBox="1"/>
          <p:nvPr/>
        </p:nvSpPr>
        <p:spPr>
          <a:xfrm>
            <a:off x="9540256" y="5425901"/>
            <a:ext cx="2571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4. </a:t>
            </a:r>
            <a:r>
              <a:rPr lang="ko-KR" altLang="en-US" sz="2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분석후기 </a:t>
            </a:r>
            <a:endParaRPr lang="en-US" altLang="ko-KR" sz="24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r>
              <a:rPr lang="en-US" altLang="ko-KR" sz="2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     </a:t>
            </a:r>
            <a:r>
              <a:rPr lang="ko-KR" altLang="en-US" sz="2400" b="1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및 </a:t>
            </a:r>
            <a:r>
              <a:rPr lang="ko-KR" altLang="en-US" sz="2400" b="1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느낀점</a:t>
            </a:r>
            <a:endParaRPr lang="ko-KR" altLang="en-US" sz="2400" b="1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FF82A3B-732D-802A-9CDC-987A2FFC3295}"/>
              </a:ext>
            </a:extLst>
          </p:cNvPr>
          <p:cNvGrpSpPr/>
          <p:nvPr/>
        </p:nvGrpSpPr>
        <p:grpSpPr>
          <a:xfrm>
            <a:off x="3167382" y="1038169"/>
            <a:ext cx="550774" cy="869950"/>
            <a:chOff x="3167382" y="1038169"/>
            <a:chExt cx="550774" cy="869950"/>
          </a:xfrm>
        </p:grpSpPr>
        <p:sp>
          <p:nvSpPr>
            <p:cNvPr id="2" name="타원 1">
              <a:extLst>
                <a:ext uri="{FF2B5EF4-FFF2-40B4-BE49-F238E27FC236}">
                  <a16:creationId xmlns:a16="http://schemas.microsoft.com/office/drawing/2014/main" id="{10FA1ED7-A25F-965B-E93E-5467DDC19180}"/>
                </a:ext>
              </a:extLst>
            </p:cNvPr>
            <p:cNvSpPr/>
            <p:nvPr/>
          </p:nvSpPr>
          <p:spPr>
            <a:xfrm>
              <a:off x="3219279" y="1059160"/>
              <a:ext cx="446979" cy="492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FDA08D5-B9CB-A904-E99F-77D136203243}"/>
                </a:ext>
              </a:extLst>
            </p:cNvPr>
            <p:cNvGrpSpPr/>
            <p:nvPr/>
          </p:nvGrpSpPr>
          <p:grpSpPr>
            <a:xfrm>
              <a:off x="3167382" y="1038169"/>
              <a:ext cx="550774" cy="869950"/>
              <a:chOff x="7772400" y="4006850"/>
              <a:chExt cx="898525" cy="1419225"/>
            </a:xfrm>
          </p:grpSpPr>
          <p:sp>
            <p:nvSpPr>
              <p:cNvPr id="23" name="Freeform 11">
                <a:extLst>
                  <a:ext uri="{FF2B5EF4-FFF2-40B4-BE49-F238E27FC236}">
                    <a16:creationId xmlns:a16="http://schemas.microsoft.com/office/drawing/2014/main" id="{BE2409EA-BC43-4F49-7987-DA6FA0B92D1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2400" y="4006850"/>
                <a:ext cx="898525" cy="1419225"/>
              </a:xfrm>
              <a:custGeom>
                <a:avLst/>
                <a:gdLst>
                  <a:gd name="T0" fmla="*/ 1006 w 2265"/>
                  <a:gd name="T1" fmla="*/ 498 h 3578"/>
                  <a:gd name="T2" fmla="*/ 831 w 2265"/>
                  <a:gd name="T3" fmla="*/ 561 h 3578"/>
                  <a:gd name="T4" fmla="*/ 686 w 2265"/>
                  <a:gd name="T5" fmla="*/ 672 h 3578"/>
                  <a:gd name="T6" fmla="*/ 577 w 2265"/>
                  <a:gd name="T7" fmla="*/ 819 h 3578"/>
                  <a:gd name="T8" fmla="*/ 513 w 2265"/>
                  <a:gd name="T9" fmla="*/ 994 h 3578"/>
                  <a:gd name="T10" fmla="*/ 504 w 2265"/>
                  <a:gd name="T11" fmla="*/ 1188 h 3578"/>
                  <a:gd name="T12" fmla="*/ 550 w 2265"/>
                  <a:gd name="T13" fmla="*/ 1371 h 3578"/>
                  <a:gd name="T14" fmla="*/ 645 w 2265"/>
                  <a:gd name="T15" fmla="*/ 1529 h 3578"/>
                  <a:gd name="T16" fmla="*/ 780 w 2265"/>
                  <a:gd name="T17" fmla="*/ 1653 h 3578"/>
                  <a:gd name="T18" fmla="*/ 944 w 2265"/>
                  <a:gd name="T19" fmla="*/ 1733 h 3578"/>
                  <a:gd name="T20" fmla="*/ 1133 w 2265"/>
                  <a:gd name="T21" fmla="*/ 1761 h 3578"/>
                  <a:gd name="T22" fmla="*/ 1321 w 2265"/>
                  <a:gd name="T23" fmla="*/ 1733 h 3578"/>
                  <a:gd name="T24" fmla="*/ 1487 w 2265"/>
                  <a:gd name="T25" fmla="*/ 1653 h 3578"/>
                  <a:gd name="T26" fmla="*/ 1621 w 2265"/>
                  <a:gd name="T27" fmla="*/ 1529 h 3578"/>
                  <a:gd name="T28" fmla="*/ 1715 w 2265"/>
                  <a:gd name="T29" fmla="*/ 1371 h 3578"/>
                  <a:gd name="T30" fmla="*/ 1762 w 2265"/>
                  <a:gd name="T31" fmla="*/ 1188 h 3578"/>
                  <a:gd name="T32" fmla="*/ 1752 w 2265"/>
                  <a:gd name="T33" fmla="*/ 994 h 3578"/>
                  <a:gd name="T34" fmla="*/ 1688 w 2265"/>
                  <a:gd name="T35" fmla="*/ 819 h 3578"/>
                  <a:gd name="T36" fmla="*/ 1580 w 2265"/>
                  <a:gd name="T37" fmla="*/ 672 h 3578"/>
                  <a:gd name="T38" fmla="*/ 1434 w 2265"/>
                  <a:gd name="T39" fmla="*/ 561 h 3578"/>
                  <a:gd name="T40" fmla="*/ 1260 w 2265"/>
                  <a:gd name="T41" fmla="*/ 498 h 3578"/>
                  <a:gd name="T42" fmla="*/ 1133 w 2265"/>
                  <a:gd name="T43" fmla="*/ 0 h 3578"/>
                  <a:gd name="T44" fmla="*/ 1308 w 2265"/>
                  <a:gd name="T45" fmla="*/ 14 h 3578"/>
                  <a:gd name="T46" fmla="*/ 1554 w 2265"/>
                  <a:gd name="T47" fmla="*/ 82 h 3578"/>
                  <a:gd name="T48" fmla="*/ 1774 w 2265"/>
                  <a:gd name="T49" fmla="*/ 202 h 3578"/>
                  <a:gd name="T50" fmla="*/ 1963 w 2265"/>
                  <a:gd name="T51" fmla="*/ 364 h 3578"/>
                  <a:gd name="T52" fmla="*/ 2111 w 2265"/>
                  <a:gd name="T53" fmla="*/ 566 h 3578"/>
                  <a:gd name="T54" fmla="*/ 2212 w 2265"/>
                  <a:gd name="T55" fmla="*/ 798 h 3578"/>
                  <a:gd name="T56" fmla="*/ 2262 w 2265"/>
                  <a:gd name="T57" fmla="*/ 1054 h 3578"/>
                  <a:gd name="T58" fmla="*/ 2253 w 2265"/>
                  <a:gd name="T59" fmla="*/ 1312 h 3578"/>
                  <a:gd name="T60" fmla="*/ 2190 w 2265"/>
                  <a:gd name="T61" fmla="*/ 1552 h 3578"/>
                  <a:gd name="T62" fmla="*/ 2090 w 2265"/>
                  <a:gd name="T63" fmla="*/ 1752 h 3578"/>
                  <a:gd name="T64" fmla="*/ 1963 w 2265"/>
                  <a:gd name="T65" fmla="*/ 1921 h 3578"/>
                  <a:gd name="T66" fmla="*/ 1880 w 2265"/>
                  <a:gd name="T67" fmla="*/ 2012 h 3578"/>
                  <a:gd name="T68" fmla="*/ 1798 w 2265"/>
                  <a:gd name="T69" fmla="*/ 2114 h 3578"/>
                  <a:gd name="T70" fmla="*/ 1656 w 2265"/>
                  <a:gd name="T71" fmla="*/ 2346 h 3578"/>
                  <a:gd name="T72" fmla="*/ 1502 w 2265"/>
                  <a:gd name="T73" fmla="*/ 2639 h 3578"/>
                  <a:gd name="T74" fmla="*/ 1379 w 2265"/>
                  <a:gd name="T75" fmla="*/ 2911 h 3578"/>
                  <a:gd name="T76" fmla="*/ 1284 w 2265"/>
                  <a:gd name="T77" fmla="*/ 3154 h 3578"/>
                  <a:gd name="T78" fmla="*/ 1214 w 2265"/>
                  <a:gd name="T79" fmla="*/ 3360 h 3578"/>
                  <a:gd name="T80" fmla="*/ 1167 w 2265"/>
                  <a:gd name="T81" fmla="*/ 3520 h 3578"/>
                  <a:gd name="T82" fmla="*/ 1145 w 2265"/>
                  <a:gd name="T83" fmla="*/ 3575 h 3578"/>
                  <a:gd name="T84" fmla="*/ 1124 w 2265"/>
                  <a:gd name="T85" fmla="*/ 3563 h 3578"/>
                  <a:gd name="T86" fmla="*/ 1089 w 2265"/>
                  <a:gd name="T87" fmla="*/ 3422 h 3578"/>
                  <a:gd name="T88" fmla="*/ 990 w 2265"/>
                  <a:gd name="T89" fmla="*/ 3128 h 3578"/>
                  <a:gd name="T90" fmla="*/ 857 w 2265"/>
                  <a:gd name="T91" fmla="*/ 2826 h 3578"/>
                  <a:gd name="T92" fmla="*/ 701 w 2265"/>
                  <a:gd name="T93" fmla="*/ 2532 h 3578"/>
                  <a:gd name="T94" fmla="*/ 538 w 2265"/>
                  <a:gd name="T95" fmla="*/ 2258 h 3578"/>
                  <a:gd name="T96" fmla="*/ 412 w 2265"/>
                  <a:gd name="T97" fmla="*/ 2061 h 3578"/>
                  <a:gd name="T98" fmla="*/ 331 w 2265"/>
                  <a:gd name="T99" fmla="*/ 1958 h 3578"/>
                  <a:gd name="T100" fmla="*/ 253 w 2265"/>
                  <a:gd name="T101" fmla="*/ 1862 h 3578"/>
                  <a:gd name="T102" fmla="*/ 118 w 2265"/>
                  <a:gd name="T103" fmla="*/ 1648 h 3578"/>
                  <a:gd name="T104" fmla="*/ 31 w 2265"/>
                  <a:gd name="T105" fmla="*/ 1407 h 3578"/>
                  <a:gd name="T106" fmla="*/ 0 w 2265"/>
                  <a:gd name="T107" fmla="*/ 1144 h 3578"/>
                  <a:gd name="T108" fmla="*/ 30 w 2265"/>
                  <a:gd name="T109" fmla="*/ 881 h 3578"/>
                  <a:gd name="T110" fmla="*/ 115 w 2265"/>
                  <a:gd name="T111" fmla="*/ 640 h 3578"/>
                  <a:gd name="T112" fmla="*/ 249 w 2265"/>
                  <a:gd name="T113" fmla="*/ 428 h 3578"/>
                  <a:gd name="T114" fmla="*/ 424 w 2265"/>
                  <a:gd name="T115" fmla="*/ 251 h 3578"/>
                  <a:gd name="T116" fmla="*/ 635 w 2265"/>
                  <a:gd name="T117" fmla="*/ 116 h 3578"/>
                  <a:gd name="T118" fmla="*/ 873 w 2265"/>
                  <a:gd name="T119" fmla="*/ 30 h 3578"/>
                  <a:gd name="T120" fmla="*/ 1133 w 2265"/>
                  <a:gd name="T121" fmla="*/ 0 h 3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265" h="3578">
                    <a:moveTo>
                      <a:pt x="1133" y="484"/>
                    </a:moveTo>
                    <a:lnTo>
                      <a:pt x="1069" y="488"/>
                    </a:lnTo>
                    <a:lnTo>
                      <a:pt x="1006" y="498"/>
                    </a:lnTo>
                    <a:lnTo>
                      <a:pt x="944" y="514"/>
                    </a:lnTo>
                    <a:lnTo>
                      <a:pt x="887" y="535"/>
                    </a:lnTo>
                    <a:lnTo>
                      <a:pt x="831" y="561"/>
                    </a:lnTo>
                    <a:lnTo>
                      <a:pt x="780" y="594"/>
                    </a:lnTo>
                    <a:lnTo>
                      <a:pt x="730" y="630"/>
                    </a:lnTo>
                    <a:lnTo>
                      <a:pt x="686" y="672"/>
                    </a:lnTo>
                    <a:lnTo>
                      <a:pt x="645" y="717"/>
                    </a:lnTo>
                    <a:lnTo>
                      <a:pt x="608" y="766"/>
                    </a:lnTo>
                    <a:lnTo>
                      <a:pt x="577" y="819"/>
                    </a:lnTo>
                    <a:lnTo>
                      <a:pt x="550" y="874"/>
                    </a:lnTo>
                    <a:lnTo>
                      <a:pt x="529" y="933"/>
                    </a:lnTo>
                    <a:lnTo>
                      <a:pt x="513" y="994"/>
                    </a:lnTo>
                    <a:lnTo>
                      <a:pt x="504" y="1058"/>
                    </a:lnTo>
                    <a:lnTo>
                      <a:pt x="501" y="1123"/>
                    </a:lnTo>
                    <a:lnTo>
                      <a:pt x="504" y="1188"/>
                    </a:lnTo>
                    <a:lnTo>
                      <a:pt x="513" y="1251"/>
                    </a:lnTo>
                    <a:lnTo>
                      <a:pt x="529" y="1312"/>
                    </a:lnTo>
                    <a:lnTo>
                      <a:pt x="550" y="1371"/>
                    </a:lnTo>
                    <a:lnTo>
                      <a:pt x="577" y="1427"/>
                    </a:lnTo>
                    <a:lnTo>
                      <a:pt x="608" y="1479"/>
                    </a:lnTo>
                    <a:lnTo>
                      <a:pt x="645" y="1529"/>
                    </a:lnTo>
                    <a:lnTo>
                      <a:pt x="686" y="1574"/>
                    </a:lnTo>
                    <a:lnTo>
                      <a:pt x="730" y="1615"/>
                    </a:lnTo>
                    <a:lnTo>
                      <a:pt x="780" y="1653"/>
                    </a:lnTo>
                    <a:lnTo>
                      <a:pt x="831" y="1684"/>
                    </a:lnTo>
                    <a:lnTo>
                      <a:pt x="887" y="1711"/>
                    </a:lnTo>
                    <a:lnTo>
                      <a:pt x="944" y="1733"/>
                    </a:lnTo>
                    <a:lnTo>
                      <a:pt x="1006" y="1748"/>
                    </a:lnTo>
                    <a:lnTo>
                      <a:pt x="1069" y="1758"/>
                    </a:lnTo>
                    <a:lnTo>
                      <a:pt x="1133" y="1761"/>
                    </a:lnTo>
                    <a:lnTo>
                      <a:pt x="1197" y="1758"/>
                    </a:lnTo>
                    <a:lnTo>
                      <a:pt x="1260" y="1748"/>
                    </a:lnTo>
                    <a:lnTo>
                      <a:pt x="1321" y="1733"/>
                    </a:lnTo>
                    <a:lnTo>
                      <a:pt x="1379" y="1711"/>
                    </a:lnTo>
                    <a:lnTo>
                      <a:pt x="1434" y="1684"/>
                    </a:lnTo>
                    <a:lnTo>
                      <a:pt x="1487" y="1653"/>
                    </a:lnTo>
                    <a:lnTo>
                      <a:pt x="1535" y="1615"/>
                    </a:lnTo>
                    <a:lnTo>
                      <a:pt x="1580" y="1574"/>
                    </a:lnTo>
                    <a:lnTo>
                      <a:pt x="1621" y="1529"/>
                    </a:lnTo>
                    <a:lnTo>
                      <a:pt x="1657" y="1479"/>
                    </a:lnTo>
                    <a:lnTo>
                      <a:pt x="1688" y="1427"/>
                    </a:lnTo>
                    <a:lnTo>
                      <a:pt x="1715" y="1371"/>
                    </a:lnTo>
                    <a:lnTo>
                      <a:pt x="1736" y="1312"/>
                    </a:lnTo>
                    <a:lnTo>
                      <a:pt x="1752" y="1251"/>
                    </a:lnTo>
                    <a:lnTo>
                      <a:pt x="1762" y="1188"/>
                    </a:lnTo>
                    <a:lnTo>
                      <a:pt x="1765" y="1123"/>
                    </a:lnTo>
                    <a:lnTo>
                      <a:pt x="1762" y="1058"/>
                    </a:lnTo>
                    <a:lnTo>
                      <a:pt x="1752" y="994"/>
                    </a:lnTo>
                    <a:lnTo>
                      <a:pt x="1736" y="933"/>
                    </a:lnTo>
                    <a:lnTo>
                      <a:pt x="1715" y="874"/>
                    </a:lnTo>
                    <a:lnTo>
                      <a:pt x="1688" y="819"/>
                    </a:lnTo>
                    <a:lnTo>
                      <a:pt x="1657" y="766"/>
                    </a:lnTo>
                    <a:lnTo>
                      <a:pt x="1621" y="717"/>
                    </a:lnTo>
                    <a:lnTo>
                      <a:pt x="1580" y="672"/>
                    </a:lnTo>
                    <a:lnTo>
                      <a:pt x="1535" y="630"/>
                    </a:lnTo>
                    <a:lnTo>
                      <a:pt x="1487" y="594"/>
                    </a:lnTo>
                    <a:lnTo>
                      <a:pt x="1434" y="561"/>
                    </a:lnTo>
                    <a:lnTo>
                      <a:pt x="1379" y="535"/>
                    </a:lnTo>
                    <a:lnTo>
                      <a:pt x="1321" y="514"/>
                    </a:lnTo>
                    <a:lnTo>
                      <a:pt x="1260" y="498"/>
                    </a:lnTo>
                    <a:lnTo>
                      <a:pt x="1197" y="488"/>
                    </a:lnTo>
                    <a:lnTo>
                      <a:pt x="1133" y="484"/>
                    </a:lnTo>
                    <a:close/>
                    <a:moveTo>
                      <a:pt x="1133" y="0"/>
                    </a:moveTo>
                    <a:lnTo>
                      <a:pt x="1133" y="0"/>
                    </a:lnTo>
                    <a:lnTo>
                      <a:pt x="1221" y="4"/>
                    </a:lnTo>
                    <a:lnTo>
                      <a:pt x="1308" y="14"/>
                    </a:lnTo>
                    <a:lnTo>
                      <a:pt x="1392" y="30"/>
                    </a:lnTo>
                    <a:lnTo>
                      <a:pt x="1474" y="53"/>
                    </a:lnTo>
                    <a:lnTo>
                      <a:pt x="1554" y="82"/>
                    </a:lnTo>
                    <a:lnTo>
                      <a:pt x="1631" y="116"/>
                    </a:lnTo>
                    <a:lnTo>
                      <a:pt x="1704" y="156"/>
                    </a:lnTo>
                    <a:lnTo>
                      <a:pt x="1774" y="202"/>
                    </a:lnTo>
                    <a:lnTo>
                      <a:pt x="1841" y="251"/>
                    </a:lnTo>
                    <a:lnTo>
                      <a:pt x="1903" y="306"/>
                    </a:lnTo>
                    <a:lnTo>
                      <a:pt x="1963" y="364"/>
                    </a:lnTo>
                    <a:lnTo>
                      <a:pt x="2016" y="428"/>
                    </a:lnTo>
                    <a:lnTo>
                      <a:pt x="2066" y="496"/>
                    </a:lnTo>
                    <a:lnTo>
                      <a:pt x="2111" y="566"/>
                    </a:lnTo>
                    <a:lnTo>
                      <a:pt x="2150" y="640"/>
                    </a:lnTo>
                    <a:lnTo>
                      <a:pt x="2184" y="717"/>
                    </a:lnTo>
                    <a:lnTo>
                      <a:pt x="2212" y="798"/>
                    </a:lnTo>
                    <a:lnTo>
                      <a:pt x="2235" y="881"/>
                    </a:lnTo>
                    <a:lnTo>
                      <a:pt x="2252" y="966"/>
                    </a:lnTo>
                    <a:lnTo>
                      <a:pt x="2262" y="1054"/>
                    </a:lnTo>
                    <a:lnTo>
                      <a:pt x="2265" y="1144"/>
                    </a:lnTo>
                    <a:lnTo>
                      <a:pt x="2262" y="1228"/>
                    </a:lnTo>
                    <a:lnTo>
                      <a:pt x="2253" y="1312"/>
                    </a:lnTo>
                    <a:lnTo>
                      <a:pt x="2237" y="1395"/>
                    </a:lnTo>
                    <a:lnTo>
                      <a:pt x="2216" y="1474"/>
                    </a:lnTo>
                    <a:lnTo>
                      <a:pt x="2190" y="1552"/>
                    </a:lnTo>
                    <a:lnTo>
                      <a:pt x="2158" y="1626"/>
                    </a:lnTo>
                    <a:lnTo>
                      <a:pt x="2126" y="1690"/>
                    </a:lnTo>
                    <a:lnTo>
                      <a:pt x="2090" y="1752"/>
                    </a:lnTo>
                    <a:lnTo>
                      <a:pt x="2051" y="1811"/>
                    </a:lnTo>
                    <a:lnTo>
                      <a:pt x="2009" y="1867"/>
                    </a:lnTo>
                    <a:lnTo>
                      <a:pt x="1963" y="1921"/>
                    </a:lnTo>
                    <a:lnTo>
                      <a:pt x="1938" y="1948"/>
                    </a:lnTo>
                    <a:lnTo>
                      <a:pt x="1910" y="1979"/>
                    </a:lnTo>
                    <a:lnTo>
                      <a:pt x="1880" y="2012"/>
                    </a:lnTo>
                    <a:lnTo>
                      <a:pt x="1851" y="2046"/>
                    </a:lnTo>
                    <a:lnTo>
                      <a:pt x="1823" y="2081"/>
                    </a:lnTo>
                    <a:lnTo>
                      <a:pt x="1798" y="2114"/>
                    </a:lnTo>
                    <a:lnTo>
                      <a:pt x="1777" y="2144"/>
                    </a:lnTo>
                    <a:lnTo>
                      <a:pt x="1714" y="2246"/>
                    </a:lnTo>
                    <a:lnTo>
                      <a:pt x="1656" y="2346"/>
                    </a:lnTo>
                    <a:lnTo>
                      <a:pt x="1601" y="2445"/>
                    </a:lnTo>
                    <a:lnTo>
                      <a:pt x="1549" y="2543"/>
                    </a:lnTo>
                    <a:lnTo>
                      <a:pt x="1502" y="2639"/>
                    </a:lnTo>
                    <a:lnTo>
                      <a:pt x="1457" y="2731"/>
                    </a:lnTo>
                    <a:lnTo>
                      <a:pt x="1417" y="2823"/>
                    </a:lnTo>
                    <a:lnTo>
                      <a:pt x="1379" y="2911"/>
                    </a:lnTo>
                    <a:lnTo>
                      <a:pt x="1344" y="2996"/>
                    </a:lnTo>
                    <a:lnTo>
                      <a:pt x="1313" y="3077"/>
                    </a:lnTo>
                    <a:lnTo>
                      <a:pt x="1284" y="3154"/>
                    </a:lnTo>
                    <a:lnTo>
                      <a:pt x="1258" y="3228"/>
                    </a:lnTo>
                    <a:lnTo>
                      <a:pt x="1234" y="3297"/>
                    </a:lnTo>
                    <a:lnTo>
                      <a:pt x="1214" y="3360"/>
                    </a:lnTo>
                    <a:lnTo>
                      <a:pt x="1196" y="3419"/>
                    </a:lnTo>
                    <a:lnTo>
                      <a:pt x="1181" y="3472"/>
                    </a:lnTo>
                    <a:lnTo>
                      <a:pt x="1167" y="3520"/>
                    </a:lnTo>
                    <a:lnTo>
                      <a:pt x="1159" y="3546"/>
                    </a:lnTo>
                    <a:lnTo>
                      <a:pt x="1153" y="3564"/>
                    </a:lnTo>
                    <a:lnTo>
                      <a:pt x="1145" y="3575"/>
                    </a:lnTo>
                    <a:lnTo>
                      <a:pt x="1137" y="3578"/>
                    </a:lnTo>
                    <a:lnTo>
                      <a:pt x="1130" y="3574"/>
                    </a:lnTo>
                    <a:lnTo>
                      <a:pt x="1124" y="3563"/>
                    </a:lnTo>
                    <a:lnTo>
                      <a:pt x="1117" y="3543"/>
                    </a:lnTo>
                    <a:lnTo>
                      <a:pt x="1110" y="3517"/>
                    </a:lnTo>
                    <a:lnTo>
                      <a:pt x="1089" y="3422"/>
                    </a:lnTo>
                    <a:lnTo>
                      <a:pt x="1061" y="3326"/>
                    </a:lnTo>
                    <a:lnTo>
                      <a:pt x="1028" y="3228"/>
                    </a:lnTo>
                    <a:lnTo>
                      <a:pt x="990" y="3128"/>
                    </a:lnTo>
                    <a:lnTo>
                      <a:pt x="949" y="3028"/>
                    </a:lnTo>
                    <a:lnTo>
                      <a:pt x="904" y="2927"/>
                    </a:lnTo>
                    <a:lnTo>
                      <a:pt x="857" y="2826"/>
                    </a:lnTo>
                    <a:lnTo>
                      <a:pt x="807" y="2727"/>
                    </a:lnTo>
                    <a:lnTo>
                      <a:pt x="754" y="2628"/>
                    </a:lnTo>
                    <a:lnTo>
                      <a:pt x="701" y="2532"/>
                    </a:lnTo>
                    <a:lnTo>
                      <a:pt x="646" y="2437"/>
                    </a:lnTo>
                    <a:lnTo>
                      <a:pt x="593" y="2346"/>
                    </a:lnTo>
                    <a:lnTo>
                      <a:pt x="538" y="2258"/>
                    </a:lnTo>
                    <a:lnTo>
                      <a:pt x="485" y="2173"/>
                    </a:lnTo>
                    <a:lnTo>
                      <a:pt x="433" y="2092"/>
                    </a:lnTo>
                    <a:lnTo>
                      <a:pt x="412" y="2061"/>
                    </a:lnTo>
                    <a:lnTo>
                      <a:pt x="386" y="2028"/>
                    </a:lnTo>
                    <a:lnTo>
                      <a:pt x="359" y="1993"/>
                    </a:lnTo>
                    <a:lnTo>
                      <a:pt x="331" y="1958"/>
                    </a:lnTo>
                    <a:lnTo>
                      <a:pt x="303" y="1923"/>
                    </a:lnTo>
                    <a:lnTo>
                      <a:pt x="277" y="1890"/>
                    </a:lnTo>
                    <a:lnTo>
                      <a:pt x="253" y="1862"/>
                    </a:lnTo>
                    <a:lnTo>
                      <a:pt x="203" y="1794"/>
                    </a:lnTo>
                    <a:lnTo>
                      <a:pt x="158" y="1723"/>
                    </a:lnTo>
                    <a:lnTo>
                      <a:pt x="118" y="1648"/>
                    </a:lnTo>
                    <a:lnTo>
                      <a:pt x="83" y="1571"/>
                    </a:lnTo>
                    <a:lnTo>
                      <a:pt x="54" y="1490"/>
                    </a:lnTo>
                    <a:lnTo>
                      <a:pt x="31" y="1407"/>
                    </a:lnTo>
                    <a:lnTo>
                      <a:pt x="14" y="1321"/>
                    </a:lnTo>
                    <a:lnTo>
                      <a:pt x="3" y="1233"/>
                    </a:lnTo>
                    <a:lnTo>
                      <a:pt x="0" y="1144"/>
                    </a:lnTo>
                    <a:lnTo>
                      <a:pt x="3" y="1054"/>
                    </a:lnTo>
                    <a:lnTo>
                      <a:pt x="13" y="966"/>
                    </a:lnTo>
                    <a:lnTo>
                      <a:pt x="30" y="881"/>
                    </a:lnTo>
                    <a:lnTo>
                      <a:pt x="53" y="798"/>
                    </a:lnTo>
                    <a:lnTo>
                      <a:pt x="82" y="717"/>
                    </a:lnTo>
                    <a:lnTo>
                      <a:pt x="115" y="640"/>
                    </a:lnTo>
                    <a:lnTo>
                      <a:pt x="154" y="566"/>
                    </a:lnTo>
                    <a:lnTo>
                      <a:pt x="199" y="496"/>
                    </a:lnTo>
                    <a:lnTo>
                      <a:pt x="249" y="428"/>
                    </a:lnTo>
                    <a:lnTo>
                      <a:pt x="303" y="364"/>
                    </a:lnTo>
                    <a:lnTo>
                      <a:pt x="362" y="306"/>
                    </a:lnTo>
                    <a:lnTo>
                      <a:pt x="424" y="251"/>
                    </a:lnTo>
                    <a:lnTo>
                      <a:pt x="491" y="202"/>
                    </a:lnTo>
                    <a:lnTo>
                      <a:pt x="561" y="156"/>
                    </a:lnTo>
                    <a:lnTo>
                      <a:pt x="635" y="116"/>
                    </a:lnTo>
                    <a:lnTo>
                      <a:pt x="711" y="82"/>
                    </a:lnTo>
                    <a:lnTo>
                      <a:pt x="791" y="53"/>
                    </a:lnTo>
                    <a:lnTo>
                      <a:pt x="873" y="30"/>
                    </a:lnTo>
                    <a:lnTo>
                      <a:pt x="958" y="14"/>
                    </a:lnTo>
                    <a:lnTo>
                      <a:pt x="1044" y="4"/>
                    </a:lnTo>
                    <a:lnTo>
                      <a:pt x="1133" y="0"/>
                    </a:lnTo>
                    <a:close/>
                  </a:path>
                </a:pathLst>
              </a:custGeom>
              <a:solidFill>
                <a:srgbClr val="E57E2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24" name="Freeform 12">
                <a:extLst>
                  <a:ext uri="{FF2B5EF4-FFF2-40B4-BE49-F238E27FC236}">
                    <a16:creationId xmlns:a16="http://schemas.microsoft.com/office/drawing/2014/main" id="{69A1907E-7326-56DE-4091-DF216B12AB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6888" y="4337050"/>
                <a:ext cx="209550" cy="211138"/>
              </a:xfrm>
              <a:custGeom>
                <a:avLst/>
                <a:gdLst>
                  <a:gd name="T0" fmla="*/ 263 w 526"/>
                  <a:gd name="T1" fmla="*/ 0 h 530"/>
                  <a:gd name="T2" fmla="*/ 305 w 526"/>
                  <a:gd name="T3" fmla="*/ 3 h 530"/>
                  <a:gd name="T4" fmla="*/ 345 w 526"/>
                  <a:gd name="T5" fmla="*/ 13 h 530"/>
                  <a:gd name="T6" fmla="*/ 384 w 526"/>
                  <a:gd name="T7" fmla="*/ 29 h 530"/>
                  <a:gd name="T8" fmla="*/ 418 w 526"/>
                  <a:gd name="T9" fmla="*/ 51 h 530"/>
                  <a:gd name="T10" fmla="*/ 448 w 526"/>
                  <a:gd name="T11" fmla="*/ 78 h 530"/>
                  <a:gd name="T12" fmla="*/ 475 w 526"/>
                  <a:gd name="T13" fmla="*/ 108 h 530"/>
                  <a:gd name="T14" fmla="*/ 497 w 526"/>
                  <a:gd name="T15" fmla="*/ 143 h 530"/>
                  <a:gd name="T16" fmla="*/ 512 w 526"/>
                  <a:gd name="T17" fmla="*/ 181 h 530"/>
                  <a:gd name="T18" fmla="*/ 522 w 526"/>
                  <a:gd name="T19" fmla="*/ 223 h 530"/>
                  <a:gd name="T20" fmla="*/ 526 w 526"/>
                  <a:gd name="T21" fmla="*/ 266 h 530"/>
                  <a:gd name="T22" fmla="*/ 522 w 526"/>
                  <a:gd name="T23" fmla="*/ 309 h 530"/>
                  <a:gd name="T24" fmla="*/ 512 w 526"/>
                  <a:gd name="T25" fmla="*/ 349 h 530"/>
                  <a:gd name="T26" fmla="*/ 497 w 526"/>
                  <a:gd name="T27" fmla="*/ 387 h 530"/>
                  <a:gd name="T28" fmla="*/ 475 w 526"/>
                  <a:gd name="T29" fmla="*/ 422 h 530"/>
                  <a:gd name="T30" fmla="*/ 448 w 526"/>
                  <a:gd name="T31" fmla="*/ 452 h 530"/>
                  <a:gd name="T32" fmla="*/ 418 w 526"/>
                  <a:gd name="T33" fmla="*/ 479 h 530"/>
                  <a:gd name="T34" fmla="*/ 384 w 526"/>
                  <a:gd name="T35" fmla="*/ 501 h 530"/>
                  <a:gd name="T36" fmla="*/ 345 w 526"/>
                  <a:gd name="T37" fmla="*/ 517 h 530"/>
                  <a:gd name="T38" fmla="*/ 305 w 526"/>
                  <a:gd name="T39" fmla="*/ 527 h 530"/>
                  <a:gd name="T40" fmla="*/ 263 w 526"/>
                  <a:gd name="T41" fmla="*/ 530 h 530"/>
                  <a:gd name="T42" fmla="*/ 220 w 526"/>
                  <a:gd name="T43" fmla="*/ 527 h 530"/>
                  <a:gd name="T44" fmla="*/ 180 w 526"/>
                  <a:gd name="T45" fmla="*/ 517 h 530"/>
                  <a:gd name="T46" fmla="*/ 142 w 526"/>
                  <a:gd name="T47" fmla="*/ 501 h 530"/>
                  <a:gd name="T48" fmla="*/ 108 w 526"/>
                  <a:gd name="T49" fmla="*/ 479 h 530"/>
                  <a:gd name="T50" fmla="*/ 77 w 526"/>
                  <a:gd name="T51" fmla="*/ 452 h 530"/>
                  <a:gd name="T52" fmla="*/ 51 w 526"/>
                  <a:gd name="T53" fmla="*/ 422 h 530"/>
                  <a:gd name="T54" fmla="*/ 29 w 526"/>
                  <a:gd name="T55" fmla="*/ 387 h 530"/>
                  <a:gd name="T56" fmla="*/ 14 w 526"/>
                  <a:gd name="T57" fmla="*/ 349 h 530"/>
                  <a:gd name="T58" fmla="*/ 4 w 526"/>
                  <a:gd name="T59" fmla="*/ 309 h 530"/>
                  <a:gd name="T60" fmla="*/ 0 w 526"/>
                  <a:gd name="T61" fmla="*/ 266 h 530"/>
                  <a:gd name="T62" fmla="*/ 4 w 526"/>
                  <a:gd name="T63" fmla="*/ 223 h 530"/>
                  <a:gd name="T64" fmla="*/ 14 w 526"/>
                  <a:gd name="T65" fmla="*/ 181 h 530"/>
                  <a:gd name="T66" fmla="*/ 29 w 526"/>
                  <a:gd name="T67" fmla="*/ 143 h 530"/>
                  <a:gd name="T68" fmla="*/ 51 w 526"/>
                  <a:gd name="T69" fmla="*/ 108 h 530"/>
                  <a:gd name="T70" fmla="*/ 77 w 526"/>
                  <a:gd name="T71" fmla="*/ 78 h 530"/>
                  <a:gd name="T72" fmla="*/ 108 w 526"/>
                  <a:gd name="T73" fmla="*/ 51 h 530"/>
                  <a:gd name="T74" fmla="*/ 142 w 526"/>
                  <a:gd name="T75" fmla="*/ 29 h 530"/>
                  <a:gd name="T76" fmla="*/ 180 w 526"/>
                  <a:gd name="T77" fmla="*/ 13 h 530"/>
                  <a:gd name="T78" fmla="*/ 220 w 526"/>
                  <a:gd name="T79" fmla="*/ 3 h 530"/>
                  <a:gd name="T80" fmla="*/ 263 w 526"/>
                  <a:gd name="T81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26" h="530">
                    <a:moveTo>
                      <a:pt x="263" y="0"/>
                    </a:moveTo>
                    <a:lnTo>
                      <a:pt x="305" y="3"/>
                    </a:lnTo>
                    <a:lnTo>
                      <a:pt x="345" y="13"/>
                    </a:lnTo>
                    <a:lnTo>
                      <a:pt x="384" y="29"/>
                    </a:lnTo>
                    <a:lnTo>
                      <a:pt x="418" y="51"/>
                    </a:lnTo>
                    <a:lnTo>
                      <a:pt x="448" y="78"/>
                    </a:lnTo>
                    <a:lnTo>
                      <a:pt x="475" y="108"/>
                    </a:lnTo>
                    <a:lnTo>
                      <a:pt x="497" y="143"/>
                    </a:lnTo>
                    <a:lnTo>
                      <a:pt x="512" y="181"/>
                    </a:lnTo>
                    <a:lnTo>
                      <a:pt x="522" y="223"/>
                    </a:lnTo>
                    <a:lnTo>
                      <a:pt x="526" y="266"/>
                    </a:lnTo>
                    <a:lnTo>
                      <a:pt x="522" y="309"/>
                    </a:lnTo>
                    <a:lnTo>
                      <a:pt x="512" y="349"/>
                    </a:lnTo>
                    <a:lnTo>
                      <a:pt x="497" y="387"/>
                    </a:lnTo>
                    <a:lnTo>
                      <a:pt x="475" y="422"/>
                    </a:lnTo>
                    <a:lnTo>
                      <a:pt x="448" y="452"/>
                    </a:lnTo>
                    <a:lnTo>
                      <a:pt x="418" y="479"/>
                    </a:lnTo>
                    <a:lnTo>
                      <a:pt x="384" y="501"/>
                    </a:lnTo>
                    <a:lnTo>
                      <a:pt x="345" y="517"/>
                    </a:lnTo>
                    <a:lnTo>
                      <a:pt x="305" y="527"/>
                    </a:lnTo>
                    <a:lnTo>
                      <a:pt x="263" y="530"/>
                    </a:lnTo>
                    <a:lnTo>
                      <a:pt x="220" y="527"/>
                    </a:lnTo>
                    <a:lnTo>
                      <a:pt x="180" y="517"/>
                    </a:lnTo>
                    <a:lnTo>
                      <a:pt x="142" y="501"/>
                    </a:lnTo>
                    <a:lnTo>
                      <a:pt x="108" y="479"/>
                    </a:lnTo>
                    <a:lnTo>
                      <a:pt x="77" y="452"/>
                    </a:lnTo>
                    <a:lnTo>
                      <a:pt x="51" y="422"/>
                    </a:lnTo>
                    <a:lnTo>
                      <a:pt x="29" y="387"/>
                    </a:lnTo>
                    <a:lnTo>
                      <a:pt x="14" y="349"/>
                    </a:lnTo>
                    <a:lnTo>
                      <a:pt x="4" y="309"/>
                    </a:lnTo>
                    <a:lnTo>
                      <a:pt x="0" y="266"/>
                    </a:lnTo>
                    <a:lnTo>
                      <a:pt x="4" y="223"/>
                    </a:lnTo>
                    <a:lnTo>
                      <a:pt x="14" y="181"/>
                    </a:lnTo>
                    <a:lnTo>
                      <a:pt x="29" y="143"/>
                    </a:lnTo>
                    <a:lnTo>
                      <a:pt x="51" y="108"/>
                    </a:lnTo>
                    <a:lnTo>
                      <a:pt x="77" y="78"/>
                    </a:lnTo>
                    <a:lnTo>
                      <a:pt x="108" y="51"/>
                    </a:lnTo>
                    <a:lnTo>
                      <a:pt x="142" y="29"/>
                    </a:lnTo>
                    <a:lnTo>
                      <a:pt x="180" y="13"/>
                    </a:lnTo>
                    <a:lnTo>
                      <a:pt x="220" y="3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64C51538-E058-F0E5-AE1B-86F6E3E371EC}"/>
              </a:ext>
            </a:extLst>
          </p:cNvPr>
          <p:cNvGrpSpPr/>
          <p:nvPr/>
        </p:nvGrpSpPr>
        <p:grpSpPr>
          <a:xfrm>
            <a:off x="6321725" y="1417563"/>
            <a:ext cx="550774" cy="869950"/>
            <a:chOff x="6321725" y="1417563"/>
            <a:chExt cx="550774" cy="869950"/>
          </a:xfrm>
        </p:grpSpPr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755F117F-8E2D-62FC-77CC-72D8BA5E7A08}"/>
                </a:ext>
              </a:extLst>
            </p:cNvPr>
            <p:cNvSpPr/>
            <p:nvPr/>
          </p:nvSpPr>
          <p:spPr>
            <a:xfrm>
              <a:off x="6391830" y="1464030"/>
              <a:ext cx="433198" cy="4891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0" name="그룹 9">
              <a:extLst>
                <a:ext uri="{FF2B5EF4-FFF2-40B4-BE49-F238E27FC236}">
                  <a16:creationId xmlns:a16="http://schemas.microsoft.com/office/drawing/2014/main" id="{B66E5A5C-CDCD-F61F-885B-197944A4FAFE}"/>
                </a:ext>
              </a:extLst>
            </p:cNvPr>
            <p:cNvGrpSpPr/>
            <p:nvPr/>
          </p:nvGrpSpPr>
          <p:grpSpPr>
            <a:xfrm>
              <a:off x="6321725" y="1417563"/>
              <a:ext cx="550774" cy="869950"/>
              <a:chOff x="7772400" y="4006850"/>
              <a:chExt cx="898525" cy="1419225"/>
            </a:xfrm>
          </p:grpSpPr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3E8E904D-02C3-B0B3-004D-42E3018ACD9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2400" y="4006850"/>
                <a:ext cx="898525" cy="1419225"/>
              </a:xfrm>
              <a:custGeom>
                <a:avLst/>
                <a:gdLst>
                  <a:gd name="T0" fmla="*/ 1006 w 2265"/>
                  <a:gd name="T1" fmla="*/ 498 h 3578"/>
                  <a:gd name="T2" fmla="*/ 831 w 2265"/>
                  <a:gd name="T3" fmla="*/ 561 h 3578"/>
                  <a:gd name="T4" fmla="*/ 686 w 2265"/>
                  <a:gd name="T5" fmla="*/ 672 h 3578"/>
                  <a:gd name="T6" fmla="*/ 577 w 2265"/>
                  <a:gd name="T7" fmla="*/ 819 h 3578"/>
                  <a:gd name="T8" fmla="*/ 513 w 2265"/>
                  <a:gd name="T9" fmla="*/ 994 h 3578"/>
                  <a:gd name="T10" fmla="*/ 504 w 2265"/>
                  <a:gd name="T11" fmla="*/ 1188 h 3578"/>
                  <a:gd name="T12" fmla="*/ 550 w 2265"/>
                  <a:gd name="T13" fmla="*/ 1371 h 3578"/>
                  <a:gd name="T14" fmla="*/ 645 w 2265"/>
                  <a:gd name="T15" fmla="*/ 1529 h 3578"/>
                  <a:gd name="T16" fmla="*/ 780 w 2265"/>
                  <a:gd name="T17" fmla="*/ 1653 h 3578"/>
                  <a:gd name="T18" fmla="*/ 944 w 2265"/>
                  <a:gd name="T19" fmla="*/ 1733 h 3578"/>
                  <a:gd name="T20" fmla="*/ 1133 w 2265"/>
                  <a:gd name="T21" fmla="*/ 1761 h 3578"/>
                  <a:gd name="T22" fmla="*/ 1321 w 2265"/>
                  <a:gd name="T23" fmla="*/ 1733 h 3578"/>
                  <a:gd name="T24" fmla="*/ 1487 w 2265"/>
                  <a:gd name="T25" fmla="*/ 1653 h 3578"/>
                  <a:gd name="T26" fmla="*/ 1621 w 2265"/>
                  <a:gd name="T27" fmla="*/ 1529 h 3578"/>
                  <a:gd name="T28" fmla="*/ 1715 w 2265"/>
                  <a:gd name="T29" fmla="*/ 1371 h 3578"/>
                  <a:gd name="T30" fmla="*/ 1762 w 2265"/>
                  <a:gd name="T31" fmla="*/ 1188 h 3578"/>
                  <a:gd name="T32" fmla="*/ 1752 w 2265"/>
                  <a:gd name="T33" fmla="*/ 994 h 3578"/>
                  <a:gd name="T34" fmla="*/ 1688 w 2265"/>
                  <a:gd name="T35" fmla="*/ 819 h 3578"/>
                  <a:gd name="T36" fmla="*/ 1580 w 2265"/>
                  <a:gd name="T37" fmla="*/ 672 h 3578"/>
                  <a:gd name="T38" fmla="*/ 1434 w 2265"/>
                  <a:gd name="T39" fmla="*/ 561 h 3578"/>
                  <a:gd name="T40" fmla="*/ 1260 w 2265"/>
                  <a:gd name="T41" fmla="*/ 498 h 3578"/>
                  <a:gd name="T42" fmla="*/ 1133 w 2265"/>
                  <a:gd name="T43" fmla="*/ 0 h 3578"/>
                  <a:gd name="T44" fmla="*/ 1308 w 2265"/>
                  <a:gd name="T45" fmla="*/ 14 h 3578"/>
                  <a:gd name="T46" fmla="*/ 1554 w 2265"/>
                  <a:gd name="T47" fmla="*/ 82 h 3578"/>
                  <a:gd name="T48" fmla="*/ 1774 w 2265"/>
                  <a:gd name="T49" fmla="*/ 202 h 3578"/>
                  <a:gd name="T50" fmla="*/ 1963 w 2265"/>
                  <a:gd name="T51" fmla="*/ 364 h 3578"/>
                  <a:gd name="T52" fmla="*/ 2111 w 2265"/>
                  <a:gd name="T53" fmla="*/ 566 h 3578"/>
                  <a:gd name="T54" fmla="*/ 2212 w 2265"/>
                  <a:gd name="T55" fmla="*/ 798 h 3578"/>
                  <a:gd name="T56" fmla="*/ 2262 w 2265"/>
                  <a:gd name="T57" fmla="*/ 1054 h 3578"/>
                  <a:gd name="T58" fmla="*/ 2253 w 2265"/>
                  <a:gd name="T59" fmla="*/ 1312 h 3578"/>
                  <a:gd name="T60" fmla="*/ 2190 w 2265"/>
                  <a:gd name="T61" fmla="*/ 1552 h 3578"/>
                  <a:gd name="T62" fmla="*/ 2090 w 2265"/>
                  <a:gd name="T63" fmla="*/ 1752 h 3578"/>
                  <a:gd name="T64" fmla="*/ 1963 w 2265"/>
                  <a:gd name="T65" fmla="*/ 1921 h 3578"/>
                  <a:gd name="T66" fmla="*/ 1880 w 2265"/>
                  <a:gd name="T67" fmla="*/ 2012 h 3578"/>
                  <a:gd name="T68" fmla="*/ 1798 w 2265"/>
                  <a:gd name="T69" fmla="*/ 2114 h 3578"/>
                  <a:gd name="T70" fmla="*/ 1656 w 2265"/>
                  <a:gd name="T71" fmla="*/ 2346 h 3578"/>
                  <a:gd name="T72" fmla="*/ 1502 w 2265"/>
                  <a:gd name="T73" fmla="*/ 2639 h 3578"/>
                  <a:gd name="T74" fmla="*/ 1379 w 2265"/>
                  <a:gd name="T75" fmla="*/ 2911 h 3578"/>
                  <a:gd name="T76" fmla="*/ 1284 w 2265"/>
                  <a:gd name="T77" fmla="*/ 3154 h 3578"/>
                  <a:gd name="T78" fmla="*/ 1214 w 2265"/>
                  <a:gd name="T79" fmla="*/ 3360 h 3578"/>
                  <a:gd name="T80" fmla="*/ 1167 w 2265"/>
                  <a:gd name="T81" fmla="*/ 3520 h 3578"/>
                  <a:gd name="T82" fmla="*/ 1145 w 2265"/>
                  <a:gd name="T83" fmla="*/ 3575 h 3578"/>
                  <a:gd name="T84" fmla="*/ 1124 w 2265"/>
                  <a:gd name="T85" fmla="*/ 3563 h 3578"/>
                  <a:gd name="T86" fmla="*/ 1089 w 2265"/>
                  <a:gd name="T87" fmla="*/ 3422 h 3578"/>
                  <a:gd name="T88" fmla="*/ 990 w 2265"/>
                  <a:gd name="T89" fmla="*/ 3128 h 3578"/>
                  <a:gd name="T90" fmla="*/ 857 w 2265"/>
                  <a:gd name="T91" fmla="*/ 2826 h 3578"/>
                  <a:gd name="T92" fmla="*/ 701 w 2265"/>
                  <a:gd name="T93" fmla="*/ 2532 h 3578"/>
                  <a:gd name="T94" fmla="*/ 538 w 2265"/>
                  <a:gd name="T95" fmla="*/ 2258 h 3578"/>
                  <a:gd name="T96" fmla="*/ 412 w 2265"/>
                  <a:gd name="T97" fmla="*/ 2061 h 3578"/>
                  <a:gd name="T98" fmla="*/ 331 w 2265"/>
                  <a:gd name="T99" fmla="*/ 1958 h 3578"/>
                  <a:gd name="T100" fmla="*/ 253 w 2265"/>
                  <a:gd name="T101" fmla="*/ 1862 h 3578"/>
                  <a:gd name="T102" fmla="*/ 118 w 2265"/>
                  <a:gd name="T103" fmla="*/ 1648 h 3578"/>
                  <a:gd name="T104" fmla="*/ 31 w 2265"/>
                  <a:gd name="T105" fmla="*/ 1407 h 3578"/>
                  <a:gd name="T106" fmla="*/ 0 w 2265"/>
                  <a:gd name="T107" fmla="*/ 1144 h 3578"/>
                  <a:gd name="T108" fmla="*/ 30 w 2265"/>
                  <a:gd name="T109" fmla="*/ 881 h 3578"/>
                  <a:gd name="T110" fmla="*/ 115 w 2265"/>
                  <a:gd name="T111" fmla="*/ 640 h 3578"/>
                  <a:gd name="T112" fmla="*/ 249 w 2265"/>
                  <a:gd name="T113" fmla="*/ 428 h 3578"/>
                  <a:gd name="T114" fmla="*/ 424 w 2265"/>
                  <a:gd name="T115" fmla="*/ 251 h 3578"/>
                  <a:gd name="T116" fmla="*/ 635 w 2265"/>
                  <a:gd name="T117" fmla="*/ 116 h 3578"/>
                  <a:gd name="T118" fmla="*/ 873 w 2265"/>
                  <a:gd name="T119" fmla="*/ 30 h 3578"/>
                  <a:gd name="T120" fmla="*/ 1133 w 2265"/>
                  <a:gd name="T121" fmla="*/ 0 h 3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265" h="3578">
                    <a:moveTo>
                      <a:pt x="1133" y="484"/>
                    </a:moveTo>
                    <a:lnTo>
                      <a:pt x="1069" y="488"/>
                    </a:lnTo>
                    <a:lnTo>
                      <a:pt x="1006" y="498"/>
                    </a:lnTo>
                    <a:lnTo>
                      <a:pt x="944" y="514"/>
                    </a:lnTo>
                    <a:lnTo>
                      <a:pt x="887" y="535"/>
                    </a:lnTo>
                    <a:lnTo>
                      <a:pt x="831" y="561"/>
                    </a:lnTo>
                    <a:lnTo>
                      <a:pt x="780" y="594"/>
                    </a:lnTo>
                    <a:lnTo>
                      <a:pt x="730" y="630"/>
                    </a:lnTo>
                    <a:lnTo>
                      <a:pt x="686" y="672"/>
                    </a:lnTo>
                    <a:lnTo>
                      <a:pt x="645" y="717"/>
                    </a:lnTo>
                    <a:lnTo>
                      <a:pt x="608" y="766"/>
                    </a:lnTo>
                    <a:lnTo>
                      <a:pt x="577" y="819"/>
                    </a:lnTo>
                    <a:lnTo>
                      <a:pt x="550" y="874"/>
                    </a:lnTo>
                    <a:lnTo>
                      <a:pt x="529" y="933"/>
                    </a:lnTo>
                    <a:lnTo>
                      <a:pt x="513" y="994"/>
                    </a:lnTo>
                    <a:lnTo>
                      <a:pt x="504" y="1058"/>
                    </a:lnTo>
                    <a:lnTo>
                      <a:pt x="501" y="1123"/>
                    </a:lnTo>
                    <a:lnTo>
                      <a:pt x="504" y="1188"/>
                    </a:lnTo>
                    <a:lnTo>
                      <a:pt x="513" y="1251"/>
                    </a:lnTo>
                    <a:lnTo>
                      <a:pt x="529" y="1312"/>
                    </a:lnTo>
                    <a:lnTo>
                      <a:pt x="550" y="1371"/>
                    </a:lnTo>
                    <a:lnTo>
                      <a:pt x="577" y="1427"/>
                    </a:lnTo>
                    <a:lnTo>
                      <a:pt x="608" y="1479"/>
                    </a:lnTo>
                    <a:lnTo>
                      <a:pt x="645" y="1529"/>
                    </a:lnTo>
                    <a:lnTo>
                      <a:pt x="686" y="1574"/>
                    </a:lnTo>
                    <a:lnTo>
                      <a:pt x="730" y="1615"/>
                    </a:lnTo>
                    <a:lnTo>
                      <a:pt x="780" y="1653"/>
                    </a:lnTo>
                    <a:lnTo>
                      <a:pt x="831" y="1684"/>
                    </a:lnTo>
                    <a:lnTo>
                      <a:pt x="887" y="1711"/>
                    </a:lnTo>
                    <a:lnTo>
                      <a:pt x="944" y="1733"/>
                    </a:lnTo>
                    <a:lnTo>
                      <a:pt x="1006" y="1748"/>
                    </a:lnTo>
                    <a:lnTo>
                      <a:pt x="1069" y="1758"/>
                    </a:lnTo>
                    <a:lnTo>
                      <a:pt x="1133" y="1761"/>
                    </a:lnTo>
                    <a:lnTo>
                      <a:pt x="1197" y="1758"/>
                    </a:lnTo>
                    <a:lnTo>
                      <a:pt x="1260" y="1748"/>
                    </a:lnTo>
                    <a:lnTo>
                      <a:pt x="1321" y="1733"/>
                    </a:lnTo>
                    <a:lnTo>
                      <a:pt x="1379" y="1711"/>
                    </a:lnTo>
                    <a:lnTo>
                      <a:pt x="1434" y="1684"/>
                    </a:lnTo>
                    <a:lnTo>
                      <a:pt x="1487" y="1653"/>
                    </a:lnTo>
                    <a:lnTo>
                      <a:pt x="1535" y="1615"/>
                    </a:lnTo>
                    <a:lnTo>
                      <a:pt x="1580" y="1574"/>
                    </a:lnTo>
                    <a:lnTo>
                      <a:pt x="1621" y="1529"/>
                    </a:lnTo>
                    <a:lnTo>
                      <a:pt x="1657" y="1479"/>
                    </a:lnTo>
                    <a:lnTo>
                      <a:pt x="1688" y="1427"/>
                    </a:lnTo>
                    <a:lnTo>
                      <a:pt x="1715" y="1371"/>
                    </a:lnTo>
                    <a:lnTo>
                      <a:pt x="1736" y="1312"/>
                    </a:lnTo>
                    <a:lnTo>
                      <a:pt x="1752" y="1251"/>
                    </a:lnTo>
                    <a:lnTo>
                      <a:pt x="1762" y="1188"/>
                    </a:lnTo>
                    <a:lnTo>
                      <a:pt x="1765" y="1123"/>
                    </a:lnTo>
                    <a:lnTo>
                      <a:pt x="1762" y="1058"/>
                    </a:lnTo>
                    <a:lnTo>
                      <a:pt x="1752" y="994"/>
                    </a:lnTo>
                    <a:lnTo>
                      <a:pt x="1736" y="933"/>
                    </a:lnTo>
                    <a:lnTo>
                      <a:pt x="1715" y="874"/>
                    </a:lnTo>
                    <a:lnTo>
                      <a:pt x="1688" y="819"/>
                    </a:lnTo>
                    <a:lnTo>
                      <a:pt x="1657" y="766"/>
                    </a:lnTo>
                    <a:lnTo>
                      <a:pt x="1621" y="717"/>
                    </a:lnTo>
                    <a:lnTo>
                      <a:pt x="1580" y="672"/>
                    </a:lnTo>
                    <a:lnTo>
                      <a:pt x="1535" y="630"/>
                    </a:lnTo>
                    <a:lnTo>
                      <a:pt x="1487" y="594"/>
                    </a:lnTo>
                    <a:lnTo>
                      <a:pt x="1434" y="561"/>
                    </a:lnTo>
                    <a:lnTo>
                      <a:pt x="1379" y="535"/>
                    </a:lnTo>
                    <a:lnTo>
                      <a:pt x="1321" y="514"/>
                    </a:lnTo>
                    <a:lnTo>
                      <a:pt x="1260" y="498"/>
                    </a:lnTo>
                    <a:lnTo>
                      <a:pt x="1197" y="488"/>
                    </a:lnTo>
                    <a:lnTo>
                      <a:pt x="1133" y="484"/>
                    </a:lnTo>
                    <a:close/>
                    <a:moveTo>
                      <a:pt x="1133" y="0"/>
                    </a:moveTo>
                    <a:lnTo>
                      <a:pt x="1133" y="0"/>
                    </a:lnTo>
                    <a:lnTo>
                      <a:pt x="1221" y="4"/>
                    </a:lnTo>
                    <a:lnTo>
                      <a:pt x="1308" y="14"/>
                    </a:lnTo>
                    <a:lnTo>
                      <a:pt x="1392" y="30"/>
                    </a:lnTo>
                    <a:lnTo>
                      <a:pt x="1474" y="53"/>
                    </a:lnTo>
                    <a:lnTo>
                      <a:pt x="1554" y="82"/>
                    </a:lnTo>
                    <a:lnTo>
                      <a:pt x="1631" y="116"/>
                    </a:lnTo>
                    <a:lnTo>
                      <a:pt x="1704" y="156"/>
                    </a:lnTo>
                    <a:lnTo>
                      <a:pt x="1774" y="202"/>
                    </a:lnTo>
                    <a:lnTo>
                      <a:pt x="1841" y="251"/>
                    </a:lnTo>
                    <a:lnTo>
                      <a:pt x="1903" y="306"/>
                    </a:lnTo>
                    <a:lnTo>
                      <a:pt x="1963" y="364"/>
                    </a:lnTo>
                    <a:lnTo>
                      <a:pt x="2016" y="428"/>
                    </a:lnTo>
                    <a:lnTo>
                      <a:pt x="2066" y="496"/>
                    </a:lnTo>
                    <a:lnTo>
                      <a:pt x="2111" y="566"/>
                    </a:lnTo>
                    <a:lnTo>
                      <a:pt x="2150" y="640"/>
                    </a:lnTo>
                    <a:lnTo>
                      <a:pt x="2184" y="717"/>
                    </a:lnTo>
                    <a:lnTo>
                      <a:pt x="2212" y="798"/>
                    </a:lnTo>
                    <a:lnTo>
                      <a:pt x="2235" y="881"/>
                    </a:lnTo>
                    <a:lnTo>
                      <a:pt x="2252" y="966"/>
                    </a:lnTo>
                    <a:lnTo>
                      <a:pt x="2262" y="1054"/>
                    </a:lnTo>
                    <a:lnTo>
                      <a:pt x="2265" y="1144"/>
                    </a:lnTo>
                    <a:lnTo>
                      <a:pt x="2262" y="1228"/>
                    </a:lnTo>
                    <a:lnTo>
                      <a:pt x="2253" y="1312"/>
                    </a:lnTo>
                    <a:lnTo>
                      <a:pt x="2237" y="1395"/>
                    </a:lnTo>
                    <a:lnTo>
                      <a:pt x="2216" y="1474"/>
                    </a:lnTo>
                    <a:lnTo>
                      <a:pt x="2190" y="1552"/>
                    </a:lnTo>
                    <a:lnTo>
                      <a:pt x="2158" y="1626"/>
                    </a:lnTo>
                    <a:lnTo>
                      <a:pt x="2126" y="1690"/>
                    </a:lnTo>
                    <a:lnTo>
                      <a:pt x="2090" y="1752"/>
                    </a:lnTo>
                    <a:lnTo>
                      <a:pt x="2051" y="1811"/>
                    </a:lnTo>
                    <a:lnTo>
                      <a:pt x="2009" y="1867"/>
                    </a:lnTo>
                    <a:lnTo>
                      <a:pt x="1963" y="1921"/>
                    </a:lnTo>
                    <a:lnTo>
                      <a:pt x="1938" y="1948"/>
                    </a:lnTo>
                    <a:lnTo>
                      <a:pt x="1910" y="1979"/>
                    </a:lnTo>
                    <a:lnTo>
                      <a:pt x="1880" y="2012"/>
                    </a:lnTo>
                    <a:lnTo>
                      <a:pt x="1851" y="2046"/>
                    </a:lnTo>
                    <a:lnTo>
                      <a:pt x="1823" y="2081"/>
                    </a:lnTo>
                    <a:lnTo>
                      <a:pt x="1798" y="2114"/>
                    </a:lnTo>
                    <a:lnTo>
                      <a:pt x="1777" y="2144"/>
                    </a:lnTo>
                    <a:lnTo>
                      <a:pt x="1714" y="2246"/>
                    </a:lnTo>
                    <a:lnTo>
                      <a:pt x="1656" y="2346"/>
                    </a:lnTo>
                    <a:lnTo>
                      <a:pt x="1601" y="2445"/>
                    </a:lnTo>
                    <a:lnTo>
                      <a:pt x="1549" y="2543"/>
                    </a:lnTo>
                    <a:lnTo>
                      <a:pt x="1502" y="2639"/>
                    </a:lnTo>
                    <a:lnTo>
                      <a:pt x="1457" y="2731"/>
                    </a:lnTo>
                    <a:lnTo>
                      <a:pt x="1417" y="2823"/>
                    </a:lnTo>
                    <a:lnTo>
                      <a:pt x="1379" y="2911"/>
                    </a:lnTo>
                    <a:lnTo>
                      <a:pt x="1344" y="2996"/>
                    </a:lnTo>
                    <a:lnTo>
                      <a:pt x="1313" y="3077"/>
                    </a:lnTo>
                    <a:lnTo>
                      <a:pt x="1284" y="3154"/>
                    </a:lnTo>
                    <a:lnTo>
                      <a:pt x="1258" y="3228"/>
                    </a:lnTo>
                    <a:lnTo>
                      <a:pt x="1234" y="3297"/>
                    </a:lnTo>
                    <a:lnTo>
                      <a:pt x="1214" y="3360"/>
                    </a:lnTo>
                    <a:lnTo>
                      <a:pt x="1196" y="3419"/>
                    </a:lnTo>
                    <a:lnTo>
                      <a:pt x="1181" y="3472"/>
                    </a:lnTo>
                    <a:lnTo>
                      <a:pt x="1167" y="3520"/>
                    </a:lnTo>
                    <a:lnTo>
                      <a:pt x="1159" y="3546"/>
                    </a:lnTo>
                    <a:lnTo>
                      <a:pt x="1153" y="3564"/>
                    </a:lnTo>
                    <a:lnTo>
                      <a:pt x="1145" y="3575"/>
                    </a:lnTo>
                    <a:lnTo>
                      <a:pt x="1137" y="3578"/>
                    </a:lnTo>
                    <a:lnTo>
                      <a:pt x="1130" y="3574"/>
                    </a:lnTo>
                    <a:lnTo>
                      <a:pt x="1124" y="3563"/>
                    </a:lnTo>
                    <a:lnTo>
                      <a:pt x="1117" y="3543"/>
                    </a:lnTo>
                    <a:lnTo>
                      <a:pt x="1110" y="3517"/>
                    </a:lnTo>
                    <a:lnTo>
                      <a:pt x="1089" y="3422"/>
                    </a:lnTo>
                    <a:lnTo>
                      <a:pt x="1061" y="3326"/>
                    </a:lnTo>
                    <a:lnTo>
                      <a:pt x="1028" y="3228"/>
                    </a:lnTo>
                    <a:lnTo>
                      <a:pt x="990" y="3128"/>
                    </a:lnTo>
                    <a:lnTo>
                      <a:pt x="949" y="3028"/>
                    </a:lnTo>
                    <a:lnTo>
                      <a:pt x="904" y="2927"/>
                    </a:lnTo>
                    <a:lnTo>
                      <a:pt x="857" y="2826"/>
                    </a:lnTo>
                    <a:lnTo>
                      <a:pt x="807" y="2727"/>
                    </a:lnTo>
                    <a:lnTo>
                      <a:pt x="754" y="2628"/>
                    </a:lnTo>
                    <a:lnTo>
                      <a:pt x="701" y="2532"/>
                    </a:lnTo>
                    <a:lnTo>
                      <a:pt x="646" y="2437"/>
                    </a:lnTo>
                    <a:lnTo>
                      <a:pt x="593" y="2346"/>
                    </a:lnTo>
                    <a:lnTo>
                      <a:pt x="538" y="2258"/>
                    </a:lnTo>
                    <a:lnTo>
                      <a:pt x="485" y="2173"/>
                    </a:lnTo>
                    <a:lnTo>
                      <a:pt x="433" y="2092"/>
                    </a:lnTo>
                    <a:lnTo>
                      <a:pt x="412" y="2061"/>
                    </a:lnTo>
                    <a:lnTo>
                      <a:pt x="386" y="2028"/>
                    </a:lnTo>
                    <a:lnTo>
                      <a:pt x="359" y="1993"/>
                    </a:lnTo>
                    <a:lnTo>
                      <a:pt x="331" y="1958"/>
                    </a:lnTo>
                    <a:lnTo>
                      <a:pt x="303" y="1923"/>
                    </a:lnTo>
                    <a:lnTo>
                      <a:pt x="277" y="1890"/>
                    </a:lnTo>
                    <a:lnTo>
                      <a:pt x="253" y="1862"/>
                    </a:lnTo>
                    <a:lnTo>
                      <a:pt x="203" y="1794"/>
                    </a:lnTo>
                    <a:lnTo>
                      <a:pt x="158" y="1723"/>
                    </a:lnTo>
                    <a:lnTo>
                      <a:pt x="118" y="1648"/>
                    </a:lnTo>
                    <a:lnTo>
                      <a:pt x="83" y="1571"/>
                    </a:lnTo>
                    <a:lnTo>
                      <a:pt x="54" y="1490"/>
                    </a:lnTo>
                    <a:lnTo>
                      <a:pt x="31" y="1407"/>
                    </a:lnTo>
                    <a:lnTo>
                      <a:pt x="14" y="1321"/>
                    </a:lnTo>
                    <a:lnTo>
                      <a:pt x="3" y="1233"/>
                    </a:lnTo>
                    <a:lnTo>
                      <a:pt x="0" y="1144"/>
                    </a:lnTo>
                    <a:lnTo>
                      <a:pt x="3" y="1054"/>
                    </a:lnTo>
                    <a:lnTo>
                      <a:pt x="13" y="966"/>
                    </a:lnTo>
                    <a:lnTo>
                      <a:pt x="30" y="881"/>
                    </a:lnTo>
                    <a:lnTo>
                      <a:pt x="53" y="798"/>
                    </a:lnTo>
                    <a:lnTo>
                      <a:pt x="82" y="717"/>
                    </a:lnTo>
                    <a:lnTo>
                      <a:pt x="115" y="640"/>
                    </a:lnTo>
                    <a:lnTo>
                      <a:pt x="154" y="566"/>
                    </a:lnTo>
                    <a:lnTo>
                      <a:pt x="199" y="496"/>
                    </a:lnTo>
                    <a:lnTo>
                      <a:pt x="249" y="428"/>
                    </a:lnTo>
                    <a:lnTo>
                      <a:pt x="303" y="364"/>
                    </a:lnTo>
                    <a:lnTo>
                      <a:pt x="362" y="306"/>
                    </a:lnTo>
                    <a:lnTo>
                      <a:pt x="424" y="251"/>
                    </a:lnTo>
                    <a:lnTo>
                      <a:pt x="491" y="202"/>
                    </a:lnTo>
                    <a:lnTo>
                      <a:pt x="561" y="156"/>
                    </a:lnTo>
                    <a:lnTo>
                      <a:pt x="635" y="116"/>
                    </a:lnTo>
                    <a:lnTo>
                      <a:pt x="711" y="82"/>
                    </a:lnTo>
                    <a:lnTo>
                      <a:pt x="791" y="53"/>
                    </a:lnTo>
                    <a:lnTo>
                      <a:pt x="873" y="30"/>
                    </a:lnTo>
                    <a:lnTo>
                      <a:pt x="958" y="14"/>
                    </a:lnTo>
                    <a:lnTo>
                      <a:pt x="1044" y="4"/>
                    </a:lnTo>
                    <a:lnTo>
                      <a:pt x="1133" y="0"/>
                    </a:lnTo>
                    <a:close/>
                  </a:path>
                </a:pathLst>
              </a:custGeom>
              <a:solidFill>
                <a:srgbClr val="F29C1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82D4F1C4-101A-A1FB-12DE-F0F60458AD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6888" y="4337050"/>
                <a:ext cx="209550" cy="211138"/>
              </a:xfrm>
              <a:custGeom>
                <a:avLst/>
                <a:gdLst>
                  <a:gd name="T0" fmla="*/ 263 w 526"/>
                  <a:gd name="T1" fmla="*/ 0 h 530"/>
                  <a:gd name="T2" fmla="*/ 305 w 526"/>
                  <a:gd name="T3" fmla="*/ 3 h 530"/>
                  <a:gd name="T4" fmla="*/ 345 w 526"/>
                  <a:gd name="T5" fmla="*/ 13 h 530"/>
                  <a:gd name="T6" fmla="*/ 384 w 526"/>
                  <a:gd name="T7" fmla="*/ 29 h 530"/>
                  <a:gd name="T8" fmla="*/ 418 w 526"/>
                  <a:gd name="T9" fmla="*/ 51 h 530"/>
                  <a:gd name="T10" fmla="*/ 448 w 526"/>
                  <a:gd name="T11" fmla="*/ 78 h 530"/>
                  <a:gd name="T12" fmla="*/ 475 w 526"/>
                  <a:gd name="T13" fmla="*/ 108 h 530"/>
                  <a:gd name="T14" fmla="*/ 497 w 526"/>
                  <a:gd name="T15" fmla="*/ 143 h 530"/>
                  <a:gd name="T16" fmla="*/ 512 w 526"/>
                  <a:gd name="T17" fmla="*/ 181 h 530"/>
                  <a:gd name="T18" fmla="*/ 522 w 526"/>
                  <a:gd name="T19" fmla="*/ 223 h 530"/>
                  <a:gd name="T20" fmla="*/ 526 w 526"/>
                  <a:gd name="T21" fmla="*/ 266 h 530"/>
                  <a:gd name="T22" fmla="*/ 522 w 526"/>
                  <a:gd name="T23" fmla="*/ 309 h 530"/>
                  <a:gd name="T24" fmla="*/ 512 w 526"/>
                  <a:gd name="T25" fmla="*/ 349 h 530"/>
                  <a:gd name="T26" fmla="*/ 497 w 526"/>
                  <a:gd name="T27" fmla="*/ 387 h 530"/>
                  <a:gd name="T28" fmla="*/ 475 w 526"/>
                  <a:gd name="T29" fmla="*/ 422 h 530"/>
                  <a:gd name="T30" fmla="*/ 448 w 526"/>
                  <a:gd name="T31" fmla="*/ 452 h 530"/>
                  <a:gd name="T32" fmla="*/ 418 w 526"/>
                  <a:gd name="T33" fmla="*/ 479 h 530"/>
                  <a:gd name="T34" fmla="*/ 384 w 526"/>
                  <a:gd name="T35" fmla="*/ 501 h 530"/>
                  <a:gd name="T36" fmla="*/ 345 w 526"/>
                  <a:gd name="T37" fmla="*/ 517 h 530"/>
                  <a:gd name="T38" fmla="*/ 305 w 526"/>
                  <a:gd name="T39" fmla="*/ 527 h 530"/>
                  <a:gd name="T40" fmla="*/ 263 w 526"/>
                  <a:gd name="T41" fmla="*/ 530 h 530"/>
                  <a:gd name="T42" fmla="*/ 220 w 526"/>
                  <a:gd name="T43" fmla="*/ 527 h 530"/>
                  <a:gd name="T44" fmla="*/ 180 w 526"/>
                  <a:gd name="T45" fmla="*/ 517 h 530"/>
                  <a:gd name="T46" fmla="*/ 142 w 526"/>
                  <a:gd name="T47" fmla="*/ 501 h 530"/>
                  <a:gd name="T48" fmla="*/ 108 w 526"/>
                  <a:gd name="T49" fmla="*/ 479 h 530"/>
                  <a:gd name="T50" fmla="*/ 77 w 526"/>
                  <a:gd name="T51" fmla="*/ 452 h 530"/>
                  <a:gd name="T52" fmla="*/ 51 w 526"/>
                  <a:gd name="T53" fmla="*/ 422 h 530"/>
                  <a:gd name="T54" fmla="*/ 29 w 526"/>
                  <a:gd name="T55" fmla="*/ 387 h 530"/>
                  <a:gd name="T56" fmla="*/ 14 w 526"/>
                  <a:gd name="T57" fmla="*/ 349 h 530"/>
                  <a:gd name="T58" fmla="*/ 4 w 526"/>
                  <a:gd name="T59" fmla="*/ 309 h 530"/>
                  <a:gd name="T60" fmla="*/ 0 w 526"/>
                  <a:gd name="T61" fmla="*/ 266 h 530"/>
                  <a:gd name="T62" fmla="*/ 4 w 526"/>
                  <a:gd name="T63" fmla="*/ 223 h 530"/>
                  <a:gd name="T64" fmla="*/ 14 w 526"/>
                  <a:gd name="T65" fmla="*/ 181 h 530"/>
                  <a:gd name="T66" fmla="*/ 29 w 526"/>
                  <a:gd name="T67" fmla="*/ 143 h 530"/>
                  <a:gd name="T68" fmla="*/ 51 w 526"/>
                  <a:gd name="T69" fmla="*/ 108 h 530"/>
                  <a:gd name="T70" fmla="*/ 77 w 526"/>
                  <a:gd name="T71" fmla="*/ 78 h 530"/>
                  <a:gd name="T72" fmla="*/ 108 w 526"/>
                  <a:gd name="T73" fmla="*/ 51 h 530"/>
                  <a:gd name="T74" fmla="*/ 142 w 526"/>
                  <a:gd name="T75" fmla="*/ 29 h 530"/>
                  <a:gd name="T76" fmla="*/ 180 w 526"/>
                  <a:gd name="T77" fmla="*/ 13 h 530"/>
                  <a:gd name="T78" fmla="*/ 220 w 526"/>
                  <a:gd name="T79" fmla="*/ 3 h 530"/>
                  <a:gd name="T80" fmla="*/ 263 w 526"/>
                  <a:gd name="T81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26" h="530">
                    <a:moveTo>
                      <a:pt x="263" y="0"/>
                    </a:moveTo>
                    <a:lnTo>
                      <a:pt x="305" y="3"/>
                    </a:lnTo>
                    <a:lnTo>
                      <a:pt x="345" y="13"/>
                    </a:lnTo>
                    <a:lnTo>
                      <a:pt x="384" y="29"/>
                    </a:lnTo>
                    <a:lnTo>
                      <a:pt x="418" y="51"/>
                    </a:lnTo>
                    <a:lnTo>
                      <a:pt x="448" y="78"/>
                    </a:lnTo>
                    <a:lnTo>
                      <a:pt x="475" y="108"/>
                    </a:lnTo>
                    <a:lnTo>
                      <a:pt x="497" y="143"/>
                    </a:lnTo>
                    <a:lnTo>
                      <a:pt x="512" y="181"/>
                    </a:lnTo>
                    <a:lnTo>
                      <a:pt x="522" y="223"/>
                    </a:lnTo>
                    <a:lnTo>
                      <a:pt x="526" y="266"/>
                    </a:lnTo>
                    <a:lnTo>
                      <a:pt x="522" y="309"/>
                    </a:lnTo>
                    <a:lnTo>
                      <a:pt x="512" y="349"/>
                    </a:lnTo>
                    <a:lnTo>
                      <a:pt x="497" y="387"/>
                    </a:lnTo>
                    <a:lnTo>
                      <a:pt x="475" y="422"/>
                    </a:lnTo>
                    <a:lnTo>
                      <a:pt x="448" y="452"/>
                    </a:lnTo>
                    <a:lnTo>
                      <a:pt x="418" y="479"/>
                    </a:lnTo>
                    <a:lnTo>
                      <a:pt x="384" y="501"/>
                    </a:lnTo>
                    <a:lnTo>
                      <a:pt x="345" y="517"/>
                    </a:lnTo>
                    <a:lnTo>
                      <a:pt x="305" y="527"/>
                    </a:lnTo>
                    <a:lnTo>
                      <a:pt x="263" y="530"/>
                    </a:lnTo>
                    <a:lnTo>
                      <a:pt x="220" y="527"/>
                    </a:lnTo>
                    <a:lnTo>
                      <a:pt x="180" y="517"/>
                    </a:lnTo>
                    <a:lnTo>
                      <a:pt x="142" y="501"/>
                    </a:lnTo>
                    <a:lnTo>
                      <a:pt x="108" y="479"/>
                    </a:lnTo>
                    <a:lnTo>
                      <a:pt x="77" y="452"/>
                    </a:lnTo>
                    <a:lnTo>
                      <a:pt x="51" y="422"/>
                    </a:lnTo>
                    <a:lnTo>
                      <a:pt x="29" y="387"/>
                    </a:lnTo>
                    <a:lnTo>
                      <a:pt x="14" y="349"/>
                    </a:lnTo>
                    <a:lnTo>
                      <a:pt x="4" y="309"/>
                    </a:lnTo>
                    <a:lnTo>
                      <a:pt x="0" y="266"/>
                    </a:lnTo>
                    <a:lnTo>
                      <a:pt x="4" y="223"/>
                    </a:lnTo>
                    <a:lnTo>
                      <a:pt x="14" y="181"/>
                    </a:lnTo>
                    <a:lnTo>
                      <a:pt x="29" y="143"/>
                    </a:lnTo>
                    <a:lnTo>
                      <a:pt x="51" y="108"/>
                    </a:lnTo>
                    <a:lnTo>
                      <a:pt x="77" y="78"/>
                    </a:lnTo>
                    <a:lnTo>
                      <a:pt x="108" y="51"/>
                    </a:lnTo>
                    <a:lnTo>
                      <a:pt x="142" y="29"/>
                    </a:lnTo>
                    <a:lnTo>
                      <a:pt x="180" y="13"/>
                    </a:lnTo>
                    <a:lnTo>
                      <a:pt x="220" y="3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60C1E6B4-4AD5-A3AB-E90A-160DAB5E6A1F}"/>
              </a:ext>
            </a:extLst>
          </p:cNvPr>
          <p:cNvGrpSpPr/>
          <p:nvPr/>
        </p:nvGrpSpPr>
        <p:grpSpPr>
          <a:xfrm>
            <a:off x="5616020" y="3465257"/>
            <a:ext cx="550774" cy="869950"/>
            <a:chOff x="3167382" y="1038169"/>
            <a:chExt cx="550774" cy="869950"/>
          </a:xfrm>
        </p:grpSpPr>
        <p:sp>
          <p:nvSpPr>
            <p:cNvPr id="26" name="타원 25">
              <a:extLst>
                <a:ext uri="{FF2B5EF4-FFF2-40B4-BE49-F238E27FC236}">
                  <a16:creationId xmlns:a16="http://schemas.microsoft.com/office/drawing/2014/main" id="{C9BD7608-FB6D-101F-4EB6-AF4478FC3322}"/>
                </a:ext>
              </a:extLst>
            </p:cNvPr>
            <p:cNvSpPr/>
            <p:nvPr/>
          </p:nvSpPr>
          <p:spPr>
            <a:xfrm>
              <a:off x="3219279" y="1059160"/>
              <a:ext cx="446979" cy="49224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051A992A-F59E-B70D-0FEA-F64C0CE05382}"/>
                </a:ext>
              </a:extLst>
            </p:cNvPr>
            <p:cNvGrpSpPr/>
            <p:nvPr/>
          </p:nvGrpSpPr>
          <p:grpSpPr>
            <a:xfrm>
              <a:off x="3167382" y="1038169"/>
              <a:ext cx="550774" cy="869950"/>
              <a:chOff x="7772400" y="4006850"/>
              <a:chExt cx="898525" cy="1419225"/>
            </a:xfrm>
          </p:grpSpPr>
          <p:sp>
            <p:nvSpPr>
              <p:cNvPr id="30" name="Freeform 11">
                <a:extLst>
                  <a:ext uri="{FF2B5EF4-FFF2-40B4-BE49-F238E27FC236}">
                    <a16:creationId xmlns:a16="http://schemas.microsoft.com/office/drawing/2014/main" id="{A0EC547F-30FF-1944-334F-4943BCDDB8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2400" y="4006850"/>
                <a:ext cx="898525" cy="1419225"/>
              </a:xfrm>
              <a:custGeom>
                <a:avLst/>
                <a:gdLst>
                  <a:gd name="T0" fmla="*/ 1006 w 2265"/>
                  <a:gd name="T1" fmla="*/ 498 h 3578"/>
                  <a:gd name="T2" fmla="*/ 831 w 2265"/>
                  <a:gd name="T3" fmla="*/ 561 h 3578"/>
                  <a:gd name="T4" fmla="*/ 686 w 2265"/>
                  <a:gd name="T5" fmla="*/ 672 h 3578"/>
                  <a:gd name="T6" fmla="*/ 577 w 2265"/>
                  <a:gd name="T7" fmla="*/ 819 h 3578"/>
                  <a:gd name="T8" fmla="*/ 513 w 2265"/>
                  <a:gd name="T9" fmla="*/ 994 h 3578"/>
                  <a:gd name="T10" fmla="*/ 504 w 2265"/>
                  <a:gd name="T11" fmla="*/ 1188 h 3578"/>
                  <a:gd name="T12" fmla="*/ 550 w 2265"/>
                  <a:gd name="T13" fmla="*/ 1371 h 3578"/>
                  <a:gd name="T14" fmla="*/ 645 w 2265"/>
                  <a:gd name="T15" fmla="*/ 1529 h 3578"/>
                  <a:gd name="T16" fmla="*/ 780 w 2265"/>
                  <a:gd name="T17" fmla="*/ 1653 h 3578"/>
                  <a:gd name="T18" fmla="*/ 944 w 2265"/>
                  <a:gd name="T19" fmla="*/ 1733 h 3578"/>
                  <a:gd name="T20" fmla="*/ 1133 w 2265"/>
                  <a:gd name="T21" fmla="*/ 1761 h 3578"/>
                  <a:gd name="T22" fmla="*/ 1321 w 2265"/>
                  <a:gd name="T23" fmla="*/ 1733 h 3578"/>
                  <a:gd name="T24" fmla="*/ 1487 w 2265"/>
                  <a:gd name="T25" fmla="*/ 1653 h 3578"/>
                  <a:gd name="T26" fmla="*/ 1621 w 2265"/>
                  <a:gd name="T27" fmla="*/ 1529 h 3578"/>
                  <a:gd name="T28" fmla="*/ 1715 w 2265"/>
                  <a:gd name="T29" fmla="*/ 1371 h 3578"/>
                  <a:gd name="T30" fmla="*/ 1762 w 2265"/>
                  <a:gd name="T31" fmla="*/ 1188 h 3578"/>
                  <a:gd name="T32" fmla="*/ 1752 w 2265"/>
                  <a:gd name="T33" fmla="*/ 994 h 3578"/>
                  <a:gd name="T34" fmla="*/ 1688 w 2265"/>
                  <a:gd name="T35" fmla="*/ 819 h 3578"/>
                  <a:gd name="T36" fmla="*/ 1580 w 2265"/>
                  <a:gd name="T37" fmla="*/ 672 h 3578"/>
                  <a:gd name="T38" fmla="*/ 1434 w 2265"/>
                  <a:gd name="T39" fmla="*/ 561 h 3578"/>
                  <a:gd name="T40" fmla="*/ 1260 w 2265"/>
                  <a:gd name="T41" fmla="*/ 498 h 3578"/>
                  <a:gd name="T42" fmla="*/ 1133 w 2265"/>
                  <a:gd name="T43" fmla="*/ 0 h 3578"/>
                  <a:gd name="T44" fmla="*/ 1308 w 2265"/>
                  <a:gd name="T45" fmla="*/ 14 h 3578"/>
                  <a:gd name="T46" fmla="*/ 1554 w 2265"/>
                  <a:gd name="T47" fmla="*/ 82 h 3578"/>
                  <a:gd name="T48" fmla="*/ 1774 w 2265"/>
                  <a:gd name="T49" fmla="*/ 202 h 3578"/>
                  <a:gd name="T50" fmla="*/ 1963 w 2265"/>
                  <a:gd name="T51" fmla="*/ 364 h 3578"/>
                  <a:gd name="T52" fmla="*/ 2111 w 2265"/>
                  <a:gd name="T53" fmla="*/ 566 h 3578"/>
                  <a:gd name="T54" fmla="*/ 2212 w 2265"/>
                  <a:gd name="T55" fmla="*/ 798 h 3578"/>
                  <a:gd name="T56" fmla="*/ 2262 w 2265"/>
                  <a:gd name="T57" fmla="*/ 1054 h 3578"/>
                  <a:gd name="T58" fmla="*/ 2253 w 2265"/>
                  <a:gd name="T59" fmla="*/ 1312 h 3578"/>
                  <a:gd name="T60" fmla="*/ 2190 w 2265"/>
                  <a:gd name="T61" fmla="*/ 1552 h 3578"/>
                  <a:gd name="T62" fmla="*/ 2090 w 2265"/>
                  <a:gd name="T63" fmla="*/ 1752 h 3578"/>
                  <a:gd name="T64" fmla="*/ 1963 w 2265"/>
                  <a:gd name="T65" fmla="*/ 1921 h 3578"/>
                  <a:gd name="T66" fmla="*/ 1880 w 2265"/>
                  <a:gd name="T67" fmla="*/ 2012 h 3578"/>
                  <a:gd name="T68" fmla="*/ 1798 w 2265"/>
                  <a:gd name="T69" fmla="*/ 2114 h 3578"/>
                  <a:gd name="T70" fmla="*/ 1656 w 2265"/>
                  <a:gd name="T71" fmla="*/ 2346 h 3578"/>
                  <a:gd name="T72" fmla="*/ 1502 w 2265"/>
                  <a:gd name="T73" fmla="*/ 2639 h 3578"/>
                  <a:gd name="T74" fmla="*/ 1379 w 2265"/>
                  <a:gd name="T75" fmla="*/ 2911 h 3578"/>
                  <a:gd name="T76" fmla="*/ 1284 w 2265"/>
                  <a:gd name="T77" fmla="*/ 3154 h 3578"/>
                  <a:gd name="T78" fmla="*/ 1214 w 2265"/>
                  <a:gd name="T79" fmla="*/ 3360 h 3578"/>
                  <a:gd name="T80" fmla="*/ 1167 w 2265"/>
                  <a:gd name="T81" fmla="*/ 3520 h 3578"/>
                  <a:gd name="T82" fmla="*/ 1145 w 2265"/>
                  <a:gd name="T83" fmla="*/ 3575 h 3578"/>
                  <a:gd name="T84" fmla="*/ 1124 w 2265"/>
                  <a:gd name="T85" fmla="*/ 3563 h 3578"/>
                  <a:gd name="T86" fmla="*/ 1089 w 2265"/>
                  <a:gd name="T87" fmla="*/ 3422 h 3578"/>
                  <a:gd name="T88" fmla="*/ 990 w 2265"/>
                  <a:gd name="T89" fmla="*/ 3128 h 3578"/>
                  <a:gd name="T90" fmla="*/ 857 w 2265"/>
                  <a:gd name="T91" fmla="*/ 2826 h 3578"/>
                  <a:gd name="T92" fmla="*/ 701 w 2265"/>
                  <a:gd name="T93" fmla="*/ 2532 h 3578"/>
                  <a:gd name="T94" fmla="*/ 538 w 2265"/>
                  <a:gd name="T95" fmla="*/ 2258 h 3578"/>
                  <a:gd name="T96" fmla="*/ 412 w 2265"/>
                  <a:gd name="T97" fmla="*/ 2061 h 3578"/>
                  <a:gd name="T98" fmla="*/ 331 w 2265"/>
                  <a:gd name="T99" fmla="*/ 1958 h 3578"/>
                  <a:gd name="T100" fmla="*/ 253 w 2265"/>
                  <a:gd name="T101" fmla="*/ 1862 h 3578"/>
                  <a:gd name="T102" fmla="*/ 118 w 2265"/>
                  <a:gd name="T103" fmla="*/ 1648 h 3578"/>
                  <a:gd name="T104" fmla="*/ 31 w 2265"/>
                  <a:gd name="T105" fmla="*/ 1407 h 3578"/>
                  <a:gd name="T106" fmla="*/ 0 w 2265"/>
                  <a:gd name="T107" fmla="*/ 1144 h 3578"/>
                  <a:gd name="T108" fmla="*/ 30 w 2265"/>
                  <a:gd name="T109" fmla="*/ 881 h 3578"/>
                  <a:gd name="T110" fmla="*/ 115 w 2265"/>
                  <a:gd name="T111" fmla="*/ 640 h 3578"/>
                  <a:gd name="T112" fmla="*/ 249 w 2265"/>
                  <a:gd name="T113" fmla="*/ 428 h 3578"/>
                  <a:gd name="T114" fmla="*/ 424 w 2265"/>
                  <a:gd name="T115" fmla="*/ 251 h 3578"/>
                  <a:gd name="T116" fmla="*/ 635 w 2265"/>
                  <a:gd name="T117" fmla="*/ 116 h 3578"/>
                  <a:gd name="T118" fmla="*/ 873 w 2265"/>
                  <a:gd name="T119" fmla="*/ 30 h 3578"/>
                  <a:gd name="T120" fmla="*/ 1133 w 2265"/>
                  <a:gd name="T121" fmla="*/ 0 h 3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265" h="3578">
                    <a:moveTo>
                      <a:pt x="1133" y="484"/>
                    </a:moveTo>
                    <a:lnTo>
                      <a:pt x="1069" y="488"/>
                    </a:lnTo>
                    <a:lnTo>
                      <a:pt x="1006" y="498"/>
                    </a:lnTo>
                    <a:lnTo>
                      <a:pt x="944" y="514"/>
                    </a:lnTo>
                    <a:lnTo>
                      <a:pt x="887" y="535"/>
                    </a:lnTo>
                    <a:lnTo>
                      <a:pt x="831" y="561"/>
                    </a:lnTo>
                    <a:lnTo>
                      <a:pt x="780" y="594"/>
                    </a:lnTo>
                    <a:lnTo>
                      <a:pt x="730" y="630"/>
                    </a:lnTo>
                    <a:lnTo>
                      <a:pt x="686" y="672"/>
                    </a:lnTo>
                    <a:lnTo>
                      <a:pt x="645" y="717"/>
                    </a:lnTo>
                    <a:lnTo>
                      <a:pt x="608" y="766"/>
                    </a:lnTo>
                    <a:lnTo>
                      <a:pt x="577" y="819"/>
                    </a:lnTo>
                    <a:lnTo>
                      <a:pt x="550" y="874"/>
                    </a:lnTo>
                    <a:lnTo>
                      <a:pt x="529" y="933"/>
                    </a:lnTo>
                    <a:lnTo>
                      <a:pt x="513" y="994"/>
                    </a:lnTo>
                    <a:lnTo>
                      <a:pt x="504" y="1058"/>
                    </a:lnTo>
                    <a:lnTo>
                      <a:pt x="501" y="1123"/>
                    </a:lnTo>
                    <a:lnTo>
                      <a:pt x="504" y="1188"/>
                    </a:lnTo>
                    <a:lnTo>
                      <a:pt x="513" y="1251"/>
                    </a:lnTo>
                    <a:lnTo>
                      <a:pt x="529" y="1312"/>
                    </a:lnTo>
                    <a:lnTo>
                      <a:pt x="550" y="1371"/>
                    </a:lnTo>
                    <a:lnTo>
                      <a:pt x="577" y="1427"/>
                    </a:lnTo>
                    <a:lnTo>
                      <a:pt x="608" y="1479"/>
                    </a:lnTo>
                    <a:lnTo>
                      <a:pt x="645" y="1529"/>
                    </a:lnTo>
                    <a:lnTo>
                      <a:pt x="686" y="1574"/>
                    </a:lnTo>
                    <a:lnTo>
                      <a:pt x="730" y="1615"/>
                    </a:lnTo>
                    <a:lnTo>
                      <a:pt x="780" y="1653"/>
                    </a:lnTo>
                    <a:lnTo>
                      <a:pt x="831" y="1684"/>
                    </a:lnTo>
                    <a:lnTo>
                      <a:pt x="887" y="1711"/>
                    </a:lnTo>
                    <a:lnTo>
                      <a:pt x="944" y="1733"/>
                    </a:lnTo>
                    <a:lnTo>
                      <a:pt x="1006" y="1748"/>
                    </a:lnTo>
                    <a:lnTo>
                      <a:pt x="1069" y="1758"/>
                    </a:lnTo>
                    <a:lnTo>
                      <a:pt x="1133" y="1761"/>
                    </a:lnTo>
                    <a:lnTo>
                      <a:pt x="1197" y="1758"/>
                    </a:lnTo>
                    <a:lnTo>
                      <a:pt x="1260" y="1748"/>
                    </a:lnTo>
                    <a:lnTo>
                      <a:pt x="1321" y="1733"/>
                    </a:lnTo>
                    <a:lnTo>
                      <a:pt x="1379" y="1711"/>
                    </a:lnTo>
                    <a:lnTo>
                      <a:pt x="1434" y="1684"/>
                    </a:lnTo>
                    <a:lnTo>
                      <a:pt x="1487" y="1653"/>
                    </a:lnTo>
                    <a:lnTo>
                      <a:pt x="1535" y="1615"/>
                    </a:lnTo>
                    <a:lnTo>
                      <a:pt x="1580" y="1574"/>
                    </a:lnTo>
                    <a:lnTo>
                      <a:pt x="1621" y="1529"/>
                    </a:lnTo>
                    <a:lnTo>
                      <a:pt x="1657" y="1479"/>
                    </a:lnTo>
                    <a:lnTo>
                      <a:pt x="1688" y="1427"/>
                    </a:lnTo>
                    <a:lnTo>
                      <a:pt x="1715" y="1371"/>
                    </a:lnTo>
                    <a:lnTo>
                      <a:pt x="1736" y="1312"/>
                    </a:lnTo>
                    <a:lnTo>
                      <a:pt x="1752" y="1251"/>
                    </a:lnTo>
                    <a:lnTo>
                      <a:pt x="1762" y="1188"/>
                    </a:lnTo>
                    <a:lnTo>
                      <a:pt x="1765" y="1123"/>
                    </a:lnTo>
                    <a:lnTo>
                      <a:pt x="1762" y="1058"/>
                    </a:lnTo>
                    <a:lnTo>
                      <a:pt x="1752" y="994"/>
                    </a:lnTo>
                    <a:lnTo>
                      <a:pt x="1736" y="933"/>
                    </a:lnTo>
                    <a:lnTo>
                      <a:pt x="1715" y="874"/>
                    </a:lnTo>
                    <a:lnTo>
                      <a:pt x="1688" y="819"/>
                    </a:lnTo>
                    <a:lnTo>
                      <a:pt x="1657" y="766"/>
                    </a:lnTo>
                    <a:lnTo>
                      <a:pt x="1621" y="717"/>
                    </a:lnTo>
                    <a:lnTo>
                      <a:pt x="1580" y="672"/>
                    </a:lnTo>
                    <a:lnTo>
                      <a:pt x="1535" y="630"/>
                    </a:lnTo>
                    <a:lnTo>
                      <a:pt x="1487" y="594"/>
                    </a:lnTo>
                    <a:lnTo>
                      <a:pt x="1434" y="561"/>
                    </a:lnTo>
                    <a:lnTo>
                      <a:pt x="1379" y="535"/>
                    </a:lnTo>
                    <a:lnTo>
                      <a:pt x="1321" y="514"/>
                    </a:lnTo>
                    <a:lnTo>
                      <a:pt x="1260" y="498"/>
                    </a:lnTo>
                    <a:lnTo>
                      <a:pt x="1197" y="488"/>
                    </a:lnTo>
                    <a:lnTo>
                      <a:pt x="1133" y="484"/>
                    </a:lnTo>
                    <a:close/>
                    <a:moveTo>
                      <a:pt x="1133" y="0"/>
                    </a:moveTo>
                    <a:lnTo>
                      <a:pt x="1133" y="0"/>
                    </a:lnTo>
                    <a:lnTo>
                      <a:pt x="1221" y="4"/>
                    </a:lnTo>
                    <a:lnTo>
                      <a:pt x="1308" y="14"/>
                    </a:lnTo>
                    <a:lnTo>
                      <a:pt x="1392" y="30"/>
                    </a:lnTo>
                    <a:lnTo>
                      <a:pt x="1474" y="53"/>
                    </a:lnTo>
                    <a:lnTo>
                      <a:pt x="1554" y="82"/>
                    </a:lnTo>
                    <a:lnTo>
                      <a:pt x="1631" y="116"/>
                    </a:lnTo>
                    <a:lnTo>
                      <a:pt x="1704" y="156"/>
                    </a:lnTo>
                    <a:lnTo>
                      <a:pt x="1774" y="202"/>
                    </a:lnTo>
                    <a:lnTo>
                      <a:pt x="1841" y="251"/>
                    </a:lnTo>
                    <a:lnTo>
                      <a:pt x="1903" y="306"/>
                    </a:lnTo>
                    <a:lnTo>
                      <a:pt x="1963" y="364"/>
                    </a:lnTo>
                    <a:lnTo>
                      <a:pt x="2016" y="428"/>
                    </a:lnTo>
                    <a:lnTo>
                      <a:pt x="2066" y="496"/>
                    </a:lnTo>
                    <a:lnTo>
                      <a:pt x="2111" y="566"/>
                    </a:lnTo>
                    <a:lnTo>
                      <a:pt x="2150" y="640"/>
                    </a:lnTo>
                    <a:lnTo>
                      <a:pt x="2184" y="717"/>
                    </a:lnTo>
                    <a:lnTo>
                      <a:pt x="2212" y="798"/>
                    </a:lnTo>
                    <a:lnTo>
                      <a:pt x="2235" y="881"/>
                    </a:lnTo>
                    <a:lnTo>
                      <a:pt x="2252" y="966"/>
                    </a:lnTo>
                    <a:lnTo>
                      <a:pt x="2262" y="1054"/>
                    </a:lnTo>
                    <a:lnTo>
                      <a:pt x="2265" y="1144"/>
                    </a:lnTo>
                    <a:lnTo>
                      <a:pt x="2262" y="1228"/>
                    </a:lnTo>
                    <a:lnTo>
                      <a:pt x="2253" y="1312"/>
                    </a:lnTo>
                    <a:lnTo>
                      <a:pt x="2237" y="1395"/>
                    </a:lnTo>
                    <a:lnTo>
                      <a:pt x="2216" y="1474"/>
                    </a:lnTo>
                    <a:lnTo>
                      <a:pt x="2190" y="1552"/>
                    </a:lnTo>
                    <a:lnTo>
                      <a:pt x="2158" y="1626"/>
                    </a:lnTo>
                    <a:lnTo>
                      <a:pt x="2126" y="1690"/>
                    </a:lnTo>
                    <a:lnTo>
                      <a:pt x="2090" y="1752"/>
                    </a:lnTo>
                    <a:lnTo>
                      <a:pt x="2051" y="1811"/>
                    </a:lnTo>
                    <a:lnTo>
                      <a:pt x="2009" y="1867"/>
                    </a:lnTo>
                    <a:lnTo>
                      <a:pt x="1963" y="1921"/>
                    </a:lnTo>
                    <a:lnTo>
                      <a:pt x="1938" y="1948"/>
                    </a:lnTo>
                    <a:lnTo>
                      <a:pt x="1910" y="1979"/>
                    </a:lnTo>
                    <a:lnTo>
                      <a:pt x="1880" y="2012"/>
                    </a:lnTo>
                    <a:lnTo>
                      <a:pt x="1851" y="2046"/>
                    </a:lnTo>
                    <a:lnTo>
                      <a:pt x="1823" y="2081"/>
                    </a:lnTo>
                    <a:lnTo>
                      <a:pt x="1798" y="2114"/>
                    </a:lnTo>
                    <a:lnTo>
                      <a:pt x="1777" y="2144"/>
                    </a:lnTo>
                    <a:lnTo>
                      <a:pt x="1714" y="2246"/>
                    </a:lnTo>
                    <a:lnTo>
                      <a:pt x="1656" y="2346"/>
                    </a:lnTo>
                    <a:lnTo>
                      <a:pt x="1601" y="2445"/>
                    </a:lnTo>
                    <a:lnTo>
                      <a:pt x="1549" y="2543"/>
                    </a:lnTo>
                    <a:lnTo>
                      <a:pt x="1502" y="2639"/>
                    </a:lnTo>
                    <a:lnTo>
                      <a:pt x="1457" y="2731"/>
                    </a:lnTo>
                    <a:lnTo>
                      <a:pt x="1417" y="2823"/>
                    </a:lnTo>
                    <a:lnTo>
                      <a:pt x="1379" y="2911"/>
                    </a:lnTo>
                    <a:lnTo>
                      <a:pt x="1344" y="2996"/>
                    </a:lnTo>
                    <a:lnTo>
                      <a:pt x="1313" y="3077"/>
                    </a:lnTo>
                    <a:lnTo>
                      <a:pt x="1284" y="3154"/>
                    </a:lnTo>
                    <a:lnTo>
                      <a:pt x="1258" y="3228"/>
                    </a:lnTo>
                    <a:lnTo>
                      <a:pt x="1234" y="3297"/>
                    </a:lnTo>
                    <a:lnTo>
                      <a:pt x="1214" y="3360"/>
                    </a:lnTo>
                    <a:lnTo>
                      <a:pt x="1196" y="3419"/>
                    </a:lnTo>
                    <a:lnTo>
                      <a:pt x="1181" y="3472"/>
                    </a:lnTo>
                    <a:lnTo>
                      <a:pt x="1167" y="3520"/>
                    </a:lnTo>
                    <a:lnTo>
                      <a:pt x="1159" y="3546"/>
                    </a:lnTo>
                    <a:lnTo>
                      <a:pt x="1153" y="3564"/>
                    </a:lnTo>
                    <a:lnTo>
                      <a:pt x="1145" y="3575"/>
                    </a:lnTo>
                    <a:lnTo>
                      <a:pt x="1137" y="3578"/>
                    </a:lnTo>
                    <a:lnTo>
                      <a:pt x="1130" y="3574"/>
                    </a:lnTo>
                    <a:lnTo>
                      <a:pt x="1124" y="3563"/>
                    </a:lnTo>
                    <a:lnTo>
                      <a:pt x="1117" y="3543"/>
                    </a:lnTo>
                    <a:lnTo>
                      <a:pt x="1110" y="3517"/>
                    </a:lnTo>
                    <a:lnTo>
                      <a:pt x="1089" y="3422"/>
                    </a:lnTo>
                    <a:lnTo>
                      <a:pt x="1061" y="3326"/>
                    </a:lnTo>
                    <a:lnTo>
                      <a:pt x="1028" y="3228"/>
                    </a:lnTo>
                    <a:lnTo>
                      <a:pt x="990" y="3128"/>
                    </a:lnTo>
                    <a:lnTo>
                      <a:pt x="949" y="3028"/>
                    </a:lnTo>
                    <a:lnTo>
                      <a:pt x="904" y="2927"/>
                    </a:lnTo>
                    <a:lnTo>
                      <a:pt x="857" y="2826"/>
                    </a:lnTo>
                    <a:lnTo>
                      <a:pt x="807" y="2727"/>
                    </a:lnTo>
                    <a:lnTo>
                      <a:pt x="754" y="2628"/>
                    </a:lnTo>
                    <a:lnTo>
                      <a:pt x="701" y="2532"/>
                    </a:lnTo>
                    <a:lnTo>
                      <a:pt x="646" y="2437"/>
                    </a:lnTo>
                    <a:lnTo>
                      <a:pt x="593" y="2346"/>
                    </a:lnTo>
                    <a:lnTo>
                      <a:pt x="538" y="2258"/>
                    </a:lnTo>
                    <a:lnTo>
                      <a:pt x="485" y="2173"/>
                    </a:lnTo>
                    <a:lnTo>
                      <a:pt x="433" y="2092"/>
                    </a:lnTo>
                    <a:lnTo>
                      <a:pt x="412" y="2061"/>
                    </a:lnTo>
                    <a:lnTo>
                      <a:pt x="386" y="2028"/>
                    </a:lnTo>
                    <a:lnTo>
                      <a:pt x="359" y="1993"/>
                    </a:lnTo>
                    <a:lnTo>
                      <a:pt x="331" y="1958"/>
                    </a:lnTo>
                    <a:lnTo>
                      <a:pt x="303" y="1923"/>
                    </a:lnTo>
                    <a:lnTo>
                      <a:pt x="277" y="1890"/>
                    </a:lnTo>
                    <a:lnTo>
                      <a:pt x="253" y="1862"/>
                    </a:lnTo>
                    <a:lnTo>
                      <a:pt x="203" y="1794"/>
                    </a:lnTo>
                    <a:lnTo>
                      <a:pt x="158" y="1723"/>
                    </a:lnTo>
                    <a:lnTo>
                      <a:pt x="118" y="1648"/>
                    </a:lnTo>
                    <a:lnTo>
                      <a:pt x="83" y="1571"/>
                    </a:lnTo>
                    <a:lnTo>
                      <a:pt x="54" y="1490"/>
                    </a:lnTo>
                    <a:lnTo>
                      <a:pt x="31" y="1407"/>
                    </a:lnTo>
                    <a:lnTo>
                      <a:pt x="14" y="1321"/>
                    </a:lnTo>
                    <a:lnTo>
                      <a:pt x="3" y="1233"/>
                    </a:lnTo>
                    <a:lnTo>
                      <a:pt x="0" y="1144"/>
                    </a:lnTo>
                    <a:lnTo>
                      <a:pt x="3" y="1054"/>
                    </a:lnTo>
                    <a:lnTo>
                      <a:pt x="13" y="966"/>
                    </a:lnTo>
                    <a:lnTo>
                      <a:pt x="30" y="881"/>
                    </a:lnTo>
                    <a:lnTo>
                      <a:pt x="53" y="798"/>
                    </a:lnTo>
                    <a:lnTo>
                      <a:pt x="82" y="717"/>
                    </a:lnTo>
                    <a:lnTo>
                      <a:pt x="115" y="640"/>
                    </a:lnTo>
                    <a:lnTo>
                      <a:pt x="154" y="566"/>
                    </a:lnTo>
                    <a:lnTo>
                      <a:pt x="199" y="496"/>
                    </a:lnTo>
                    <a:lnTo>
                      <a:pt x="249" y="428"/>
                    </a:lnTo>
                    <a:lnTo>
                      <a:pt x="303" y="364"/>
                    </a:lnTo>
                    <a:lnTo>
                      <a:pt x="362" y="306"/>
                    </a:lnTo>
                    <a:lnTo>
                      <a:pt x="424" y="251"/>
                    </a:lnTo>
                    <a:lnTo>
                      <a:pt x="491" y="202"/>
                    </a:lnTo>
                    <a:lnTo>
                      <a:pt x="561" y="156"/>
                    </a:lnTo>
                    <a:lnTo>
                      <a:pt x="635" y="116"/>
                    </a:lnTo>
                    <a:lnTo>
                      <a:pt x="711" y="82"/>
                    </a:lnTo>
                    <a:lnTo>
                      <a:pt x="791" y="53"/>
                    </a:lnTo>
                    <a:lnTo>
                      <a:pt x="873" y="30"/>
                    </a:lnTo>
                    <a:lnTo>
                      <a:pt x="958" y="14"/>
                    </a:lnTo>
                    <a:lnTo>
                      <a:pt x="1044" y="4"/>
                    </a:lnTo>
                    <a:lnTo>
                      <a:pt x="1133" y="0"/>
                    </a:lnTo>
                    <a:close/>
                  </a:path>
                </a:pathLst>
              </a:custGeom>
              <a:solidFill>
                <a:srgbClr val="E57E25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  <p:sp>
            <p:nvSpPr>
              <p:cNvPr id="31" name="Freeform 12">
                <a:extLst>
                  <a:ext uri="{FF2B5EF4-FFF2-40B4-BE49-F238E27FC236}">
                    <a16:creationId xmlns:a16="http://schemas.microsoft.com/office/drawing/2014/main" id="{B26D0262-D1B2-268F-D959-84D6DF5CB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6888" y="4337050"/>
                <a:ext cx="209550" cy="211138"/>
              </a:xfrm>
              <a:custGeom>
                <a:avLst/>
                <a:gdLst>
                  <a:gd name="T0" fmla="*/ 263 w 526"/>
                  <a:gd name="T1" fmla="*/ 0 h 530"/>
                  <a:gd name="T2" fmla="*/ 305 w 526"/>
                  <a:gd name="T3" fmla="*/ 3 h 530"/>
                  <a:gd name="T4" fmla="*/ 345 w 526"/>
                  <a:gd name="T5" fmla="*/ 13 h 530"/>
                  <a:gd name="T6" fmla="*/ 384 w 526"/>
                  <a:gd name="T7" fmla="*/ 29 h 530"/>
                  <a:gd name="T8" fmla="*/ 418 w 526"/>
                  <a:gd name="T9" fmla="*/ 51 h 530"/>
                  <a:gd name="T10" fmla="*/ 448 w 526"/>
                  <a:gd name="T11" fmla="*/ 78 h 530"/>
                  <a:gd name="T12" fmla="*/ 475 w 526"/>
                  <a:gd name="T13" fmla="*/ 108 h 530"/>
                  <a:gd name="T14" fmla="*/ 497 w 526"/>
                  <a:gd name="T15" fmla="*/ 143 h 530"/>
                  <a:gd name="T16" fmla="*/ 512 w 526"/>
                  <a:gd name="T17" fmla="*/ 181 h 530"/>
                  <a:gd name="T18" fmla="*/ 522 w 526"/>
                  <a:gd name="T19" fmla="*/ 223 h 530"/>
                  <a:gd name="T20" fmla="*/ 526 w 526"/>
                  <a:gd name="T21" fmla="*/ 266 h 530"/>
                  <a:gd name="T22" fmla="*/ 522 w 526"/>
                  <a:gd name="T23" fmla="*/ 309 h 530"/>
                  <a:gd name="T24" fmla="*/ 512 w 526"/>
                  <a:gd name="T25" fmla="*/ 349 h 530"/>
                  <a:gd name="T26" fmla="*/ 497 w 526"/>
                  <a:gd name="T27" fmla="*/ 387 h 530"/>
                  <a:gd name="T28" fmla="*/ 475 w 526"/>
                  <a:gd name="T29" fmla="*/ 422 h 530"/>
                  <a:gd name="T30" fmla="*/ 448 w 526"/>
                  <a:gd name="T31" fmla="*/ 452 h 530"/>
                  <a:gd name="T32" fmla="*/ 418 w 526"/>
                  <a:gd name="T33" fmla="*/ 479 h 530"/>
                  <a:gd name="T34" fmla="*/ 384 w 526"/>
                  <a:gd name="T35" fmla="*/ 501 h 530"/>
                  <a:gd name="T36" fmla="*/ 345 w 526"/>
                  <a:gd name="T37" fmla="*/ 517 h 530"/>
                  <a:gd name="T38" fmla="*/ 305 w 526"/>
                  <a:gd name="T39" fmla="*/ 527 h 530"/>
                  <a:gd name="T40" fmla="*/ 263 w 526"/>
                  <a:gd name="T41" fmla="*/ 530 h 530"/>
                  <a:gd name="T42" fmla="*/ 220 w 526"/>
                  <a:gd name="T43" fmla="*/ 527 h 530"/>
                  <a:gd name="T44" fmla="*/ 180 w 526"/>
                  <a:gd name="T45" fmla="*/ 517 h 530"/>
                  <a:gd name="T46" fmla="*/ 142 w 526"/>
                  <a:gd name="T47" fmla="*/ 501 h 530"/>
                  <a:gd name="T48" fmla="*/ 108 w 526"/>
                  <a:gd name="T49" fmla="*/ 479 h 530"/>
                  <a:gd name="T50" fmla="*/ 77 w 526"/>
                  <a:gd name="T51" fmla="*/ 452 h 530"/>
                  <a:gd name="T52" fmla="*/ 51 w 526"/>
                  <a:gd name="T53" fmla="*/ 422 h 530"/>
                  <a:gd name="T54" fmla="*/ 29 w 526"/>
                  <a:gd name="T55" fmla="*/ 387 h 530"/>
                  <a:gd name="T56" fmla="*/ 14 w 526"/>
                  <a:gd name="T57" fmla="*/ 349 h 530"/>
                  <a:gd name="T58" fmla="*/ 4 w 526"/>
                  <a:gd name="T59" fmla="*/ 309 h 530"/>
                  <a:gd name="T60" fmla="*/ 0 w 526"/>
                  <a:gd name="T61" fmla="*/ 266 h 530"/>
                  <a:gd name="T62" fmla="*/ 4 w 526"/>
                  <a:gd name="T63" fmla="*/ 223 h 530"/>
                  <a:gd name="T64" fmla="*/ 14 w 526"/>
                  <a:gd name="T65" fmla="*/ 181 h 530"/>
                  <a:gd name="T66" fmla="*/ 29 w 526"/>
                  <a:gd name="T67" fmla="*/ 143 h 530"/>
                  <a:gd name="T68" fmla="*/ 51 w 526"/>
                  <a:gd name="T69" fmla="*/ 108 h 530"/>
                  <a:gd name="T70" fmla="*/ 77 w 526"/>
                  <a:gd name="T71" fmla="*/ 78 h 530"/>
                  <a:gd name="T72" fmla="*/ 108 w 526"/>
                  <a:gd name="T73" fmla="*/ 51 h 530"/>
                  <a:gd name="T74" fmla="*/ 142 w 526"/>
                  <a:gd name="T75" fmla="*/ 29 h 530"/>
                  <a:gd name="T76" fmla="*/ 180 w 526"/>
                  <a:gd name="T77" fmla="*/ 13 h 530"/>
                  <a:gd name="T78" fmla="*/ 220 w 526"/>
                  <a:gd name="T79" fmla="*/ 3 h 530"/>
                  <a:gd name="T80" fmla="*/ 263 w 526"/>
                  <a:gd name="T81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26" h="530">
                    <a:moveTo>
                      <a:pt x="263" y="0"/>
                    </a:moveTo>
                    <a:lnTo>
                      <a:pt x="305" y="3"/>
                    </a:lnTo>
                    <a:lnTo>
                      <a:pt x="345" y="13"/>
                    </a:lnTo>
                    <a:lnTo>
                      <a:pt x="384" y="29"/>
                    </a:lnTo>
                    <a:lnTo>
                      <a:pt x="418" y="51"/>
                    </a:lnTo>
                    <a:lnTo>
                      <a:pt x="448" y="78"/>
                    </a:lnTo>
                    <a:lnTo>
                      <a:pt x="475" y="108"/>
                    </a:lnTo>
                    <a:lnTo>
                      <a:pt x="497" y="143"/>
                    </a:lnTo>
                    <a:lnTo>
                      <a:pt x="512" y="181"/>
                    </a:lnTo>
                    <a:lnTo>
                      <a:pt x="522" y="223"/>
                    </a:lnTo>
                    <a:lnTo>
                      <a:pt x="526" y="266"/>
                    </a:lnTo>
                    <a:lnTo>
                      <a:pt x="522" y="309"/>
                    </a:lnTo>
                    <a:lnTo>
                      <a:pt x="512" y="349"/>
                    </a:lnTo>
                    <a:lnTo>
                      <a:pt x="497" y="387"/>
                    </a:lnTo>
                    <a:lnTo>
                      <a:pt x="475" y="422"/>
                    </a:lnTo>
                    <a:lnTo>
                      <a:pt x="448" y="452"/>
                    </a:lnTo>
                    <a:lnTo>
                      <a:pt x="418" y="479"/>
                    </a:lnTo>
                    <a:lnTo>
                      <a:pt x="384" y="501"/>
                    </a:lnTo>
                    <a:lnTo>
                      <a:pt x="345" y="517"/>
                    </a:lnTo>
                    <a:lnTo>
                      <a:pt x="305" y="527"/>
                    </a:lnTo>
                    <a:lnTo>
                      <a:pt x="263" y="530"/>
                    </a:lnTo>
                    <a:lnTo>
                      <a:pt x="220" y="527"/>
                    </a:lnTo>
                    <a:lnTo>
                      <a:pt x="180" y="517"/>
                    </a:lnTo>
                    <a:lnTo>
                      <a:pt x="142" y="501"/>
                    </a:lnTo>
                    <a:lnTo>
                      <a:pt x="108" y="479"/>
                    </a:lnTo>
                    <a:lnTo>
                      <a:pt x="77" y="452"/>
                    </a:lnTo>
                    <a:lnTo>
                      <a:pt x="51" y="422"/>
                    </a:lnTo>
                    <a:lnTo>
                      <a:pt x="29" y="387"/>
                    </a:lnTo>
                    <a:lnTo>
                      <a:pt x="14" y="349"/>
                    </a:lnTo>
                    <a:lnTo>
                      <a:pt x="4" y="309"/>
                    </a:lnTo>
                    <a:lnTo>
                      <a:pt x="0" y="266"/>
                    </a:lnTo>
                    <a:lnTo>
                      <a:pt x="4" y="223"/>
                    </a:lnTo>
                    <a:lnTo>
                      <a:pt x="14" y="181"/>
                    </a:lnTo>
                    <a:lnTo>
                      <a:pt x="29" y="143"/>
                    </a:lnTo>
                    <a:lnTo>
                      <a:pt x="51" y="108"/>
                    </a:lnTo>
                    <a:lnTo>
                      <a:pt x="77" y="78"/>
                    </a:lnTo>
                    <a:lnTo>
                      <a:pt x="108" y="51"/>
                    </a:lnTo>
                    <a:lnTo>
                      <a:pt x="142" y="29"/>
                    </a:lnTo>
                    <a:lnTo>
                      <a:pt x="180" y="13"/>
                    </a:lnTo>
                    <a:lnTo>
                      <a:pt x="220" y="3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6E9C5BB-7985-5FF2-31A0-9C8725BF23D3}"/>
              </a:ext>
            </a:extLst>
          </p:cNvPr>
          <p:cNvGrpSpPr/>
          <p:nvPr/>
        </p:nvGrpSpPr>
        <p:grpSpPr>
          <a:xfrm>
            <a:off x="9058372" y="4897930"/>
            <a:ext cx="550774" cy="869950"/>
            <a:chOff x="6321725" y="1417563"/>
            <a:chExt cx="550774" cy="869950"/>
          </a:xfrm>
        </p:grpSpPr>
        <p:sp>
          <p:nvSpPr>
            <p:cNvPr id="37" name="타원 36">
              <a:extLst>
                <a:ext uri="{FF2B5EF4-FFF2-40B4-BE49-F238E27FC236}">
                  <a16:creationId xmlns:a16="http://schemas.microsoft.com/office/drawing/2014/main" id="{DD810D5A-E79E-3C44-AB62-70EAB11C5357}"/>
                </a:ext>
              </a:extLst>
            </p:cNvPr>
            <p:cNvSpPr/>
            <p:nvPr/>
          </p:nvSpPr>
          <p:spPr>
            <a:xfrm>
              <a:off x="6391830" y="1464030"/>
              <a:ext cx="433198" cy="48914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8C1FBE94-C364-EDF2-72D4-E56BA07D6492}"/>
                </a:ext>
              </a:extLst>
            </p:cNvPr>
            <p:cNvGrpSpPr/>
            <p:nvPr/>
          </p:nvGrpSpPr>
          <p:grpSpPr>
            <a:xfrm>
              <a:off x="6321725" y="1417563"/>
              <a:ext cx="550774" cy="869950"/>
              <a:chOff x="7772400" y="4006850"/>
              <a:chExt cx="898525" cy="1419225"/>
            </a:xfrm>
          </p:grpSpPr>
          <p:sp>
            <p:nvSpPr>
              <p:cNvPr id="46" name="Freeform 11">
                <a:extLst>
                  <a:ext uri="{FF2B5EF4-FFF2-40B4-BE49-F238E27FC236}">
                    <a16:creationId xmlns:a16="http://schemas.microsoft.com/office/drawing/2014/main" id="{9CF3370C-16DD-D0FE-B718-D8E2B4798E4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2400" y="4006850"/>
                <a:ext cx="898525" cy="1419225"/>
              </a:xfrm>
              <a:custGeom>
                <a:avLst/>
                <a:gdLst>
                  <a:gd name="T0" fmla="*/ 1006 w 2265"/>
                  <a:gd name="T1" fmla="*/ 498 h 3578"/>
                  <a:gd name="T2" fmla="*/ 831 w 2265"/>
                  <a:gd name="T3" fmla="*/ 561 h 3578"/>
                  <a:gd name="T4" fmla="*/ 686 w 2265"/>
                  <a:gd name="T5" fmla="*/ 672 h 3578"/>
                  <a:gd name="T6" fmla="*/ 577 w 2265"/>
                  <a:gd name="T7" fmla="*/ 819 h 3578"/>
                  <a:gd name="T8" fmla="*/ 513 w 2265"/>
                  <a:gd name="T9" fmla="*/ 994 h 3578"/>
                  <a:gd name="T10" fmla="*/ 504 w 2265"/>
                  <a:gd name="T11" fmla="*/ 1188 h 3578"/>
                  <a:gd name="T12" fmla="*/ 550 w 2265"/>
                  <a:gd name="T13" fmla="*/ 1371 h 3578"/>
                  <a:gd name="T14" fmla="*/ 645 w 2265"/>
                  <a:gd name="T15" fmla="*/ 1529 h 3578"/>
                  <a:gd name="T16" fmla="*/ 780 w 2265"/>
                  <a:gd name="T17" fmla="*/ 1653 h 3578"/>
                  <a:gd name="T18" fmla="*/ 944 w 2265"/>
                  <a:gd name="T19" fmla="*/ 1733 h 3578"/>
                  <a:gd name="T20" fmla="*/ 1133 w 2265"/>
                  <a:gd name="T21" fmla="*/ 1761 h 3578"/>
                  <a:gd name="T22" fmla="*/ 1321 w 2265"/>
                  <a:gd name="T23" fmla="*/ 1733 h 3578"/>
                  <a:gd name="T24" fmla="*/ 1487 w 2265"/>
                  <a:gd name="T25" fmla="*/ 1653 h 3578"/>
                  <a:gd name="T26" fmla="*/ 1621 w 2265"/>
                  <a:gd name="T27" fmla="*/ 1529 h 3578"/>
                  <a:gd name="T28" fmla="*/ 1715 w 2265"/>
                  <a:gd name="T29" fmla="*/ 1371 h 3578"/>
                  <a:gd name="T30" fmla="*/ 1762 w 2265"/>
                  <a:gd name="T31" fmla="*/ 1188 h 3578"/>
                  <a:gd name="T32" fmla="*/ 1752 w 2265"/>
                  <a:gd name="T33" fmla="*/ 994 h 3578"/>
                  <a:gd name="T34" fmla="*/ 1688 w 2265"/>
                  <a:gd name="T35" fmla="*/ 819 h 3578"/>
                  <a:gd name="T36" fmla="*/ 1580 w 2265"/>
                  <a:gd name="T37" fmla="*/ 672 h 3578"/>
                  <a:gd name="T38" fmla="*/ 1434 w 2265"/>
                  <a:gd name="T39" fmla="*/ 561 h 3578"/>
                  <a:gd name="T40" fmla="*/ 1260 w 2265"/>
                  <a:gd name="T41" fmla="*/ 498 h 3578"/>
                  <a:gd name="T42" fmla="*/ 1133 w 2265"/>
                  <a:gd name="T43" fmla="*/ 0 h 3578"/>
                  <a:gd name="T44" fmla="*/ 1308 w 2265"/>
                  <a:gd name="T45" fmla="*/ 14 h 3578"/>
                  <a:gd name="T46" fmla="*/ 1554 w 2265"/>
                  <a:gd name="T47" fmla="*/ 82 h 3578"/>
                  <a:gd name="T48" fmla="*/ 1774 w 2265"/>
                  <a:gd name="T49" fmla="*/ 202 h 3578"/>
                  <a:gd name="T50" fmla="*/ 1963 w 2265"/>
                  <a:gd name="T51" fmla="*/ 364 h 3578"/>
                  <a:gd name="T52" fmla="*/ 2111 w 2265"/>
                  <a:gd name="T53" fmla="*/ 566 h 3578"/>
                  <a:gd name="T54" fmla="*/ 2212 w 2265"/>
                  <a:gd name="T55" fmla="*/ 798 h 3578"/>
                  <a:gd name="T56" fmla="*/ 2262 w 2265"/>
                  <a:gd name="T57" fmla="*/ 1054 h 3578"/>
                  <a:gd name="T58" fmla="*/ 2253 w 2265"/>
                  <a:gd name="T59" fmla="*/ 1312 h 3578"/>
                  <a:gd name="T60" fmla="*/ 2190 w 2265"/>
                  <a:gd name="T61" fmla="*/ 1552 h 3578"/>
                  <a:gd name="T62" fmla="*/ 2090 w 2265"/>
                  <a:gd name="T63" fmla="*/ 1752 h 3578"/>
                  <a:gd name="T64" fmla="*/ 1963 w 2265"/>
                  <a:gd name="T65" fmla="*/ 1921 h 3578"/>
                  <a:gd name="T66" fmla="*/ 1880 w 2265"/>
                  <a:gd name="T67" fmla="*/ 2012 h 3578"/>
                  <a:gd name="T68" fmla="*/ 1798 w 2265"/>
                  <a:gd name="T69" fmla="*/ 2114 h 3578"/>
                  <a:gd name="T70" fmla="*/ 1656 w 2265"/>
                  <a:gd name="T71" fmla="*/ 2346 h 3578"/>
                  <a:gd name="T72" fmla="*/ 1502 w 2265"/>
                  <a:gd name="T73" fmla="*/ 2639 h 3578"/>
                  <a:gd name="T74" fmla="*/ 1379 w 2265"/>
                  <a:gd name="T75" fmla="*/ 2911 h 3578"/>
                  <a:gd name="T76" fmla="*/ 1284 w 2265"/>
                  <a:gd name="T77" fmla="*/ 3154 h 3578"/>
                  <a:gd name="T78" fmla="*/ 1214 w 2265"/>
                  <a:gd name="T79" fmla="*/ 3360 h 3578"/>
                  <a:gd name="T80" fmla="*/ 1167 w 2265"/>
                  <a:gd name="T81" fmla="*/ 3520 h 3578"/>
                  <a:gd name="T82" fmla="*/ 1145 w 2265"/>
                  <a:gd name="T83" fmla="*/ 3575 h 3578"/>
                  <a:gd name="T84" fmla="*/ 1124 w 2265"/>
                  <a:gd name="T85" fmla="*/ 3563 h 3578"/>
                  <a:gd name="T86" fmla="*/ 1089 w 2265"/>
                  <a:gd name="T87" fmla="*/ 3422 h 3578"/>
                  <a:gd name="T88" fmla="*/ 990 w 2265"/>
                  <a:gd name="T89" fmla="*/ 3128 h 3578"/>
                  <a:gd name="T90" fmla="*/ 857 w 2265"/>
                  <a:gd name="T91" fmla="*/ 2826 h 3578"/>
                  <a:gd name="T92" fmla="*/ 701 w 2265"/>
                  <a:gd name="T93" fmla="*/ 2532 h 3578"/>
                  <a:gd name="T94" fmla="*/ 538 w 2265"/>
                  <a:gd name="T95" fmla="*/ 2258 h 3578"/>
                  <a:gd name="T96" fmla="*/ 412 w 2265"/>
                  <a:gd name="T97" fmla="*/ 2061 h 3578"/>
                  <a:gd name="T98" fmla="*/ 331 w 2265"/>
                  <a:gd name="T99" fmla="*/ 1958 h 3578"/>
                  <a:gd name="T100" fmla="*/ 253 w 2265"/>
                  <a:gd name="T101" fmla="*/ 1862 h 3578"/>
                  <a:gd name="T102" fmla="*/ 118 w 2265"/>
                  <a:gd name="T103" fmla="*/ 1648 h 3578"/>
                  <a:gd name="T104" fmla="*/ 31 w 2265"/>
                  <a:gd name="T105" fmla="*/ 1407 h 3578"/>
                  <a:gd name="T106" fmla="*/ 0 w 2265"/>
                  <a:gd name="T107" fmla="*/ 1144 h 3578"/>
                  <a:gd name="T108" fmla="*/ 30 w 2265"/>
                  <a:gd name="T109" fmla="*/ 881 h 3578"/>
                  <a:gd name="T110" fmla="*/ 115 w 2265"/>
                  <a:gd name="T111" fmla="*/ 640 h 3578"/>
                  <a:gd name="T112" fmla="*/ 249 w 2265"/>
                  <a:gd name="T113" fmla="*/ 428 h 3578"/>
                  <a:gd name="T114" fmla="*/ 424 w 2265"/>
                  <a:gd name="T115" fmla="*/ 251 h 3578"/>
                  <a:gd name="T116" fmla="*/ 635 w 2265"/>
                  <a:gd name="T117" fmla="*/ 116 h 3578"/>
                  <a:gd name="T118" fmla="*/ 873 w 2265"/>
                  <a:gd name="T119" fmla="*/ 30 h 3578"/>
                  <a:gd name="T120" fmla="*/ 1133 w 2265"/>
                  <a:gd name="T121" fmla="*/ 0 h 3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265" h="3578">
                    <a:moveTo>
                      <a:pt x="1133" y="484"/>
                    </a:moveTo>
                    <a:lnTo>
                      <a:pt x="1069" y="488"/>
                    </a:lnTo>
                    <a:lnTo>
                      <a:pt x="1006" y="498"/>
                    </a:lnTo>
                    <a:lnTo>
                      <a:pt x="944" y="514"/>
                    </a:lnTo>
                    <a:lnTo>
                      <a:pt x="887" y="535"/>
                    </a:lnTo>
                    <a:lnTo>
                      <a:pt x="831" y="561"/>
                    </a:lnTo>
                    <a:lnTo>
                      <a:pt x="780" y="594"/>
                    </a:lnTo>
                    <a:lnTo>
                      <a:pt x="730" y="630"/>
                    </a:lnTo>
                    <a:lnTo>
                      <a:pt x="686" y="672"/>
                    </a:lnTo>
                    <a:lnTo>
                      <a:pt x="645" y="717"/>
                    </a:lnTo>
                    <a:lnTo>
                      <a:pt x="608" y="766"/>
                    </a:lnTo>
                    <a:lnTo>
                      <a:pt x="577" y="819"/>
                    </a:lnTo>
                    <a:lnTo>
                      <a:pt x="550" y="874"/>
                    </a:lnTo>
                    <a:lnTo>
                      <a:pt x="529" y="933"/>
                    </a:lnTo>
                    <a:lnTo>
                      <a:pt x="513" y="994"/>
                    </a:lnTo>
                    <a:lnTo>
                      <a:pt x="504" y="1058"/>
                    </a:lnTo>
                    <a:lnTo>
                      <a:pt x="501" y="1123"/>
                    </a:lnTo>
                    <a:lnTo>
                      <a:pt x="504" y="1188"/>
                    </a:lnTo>
                    <a:lnTo>
                      <a:pt x="513" y="1251"/>
                    </a:lnTo>
                    <a:lnTo>
                      <a:pt x="529" y="1312"/>
                    </a:lnTo>
                    <a:lnTo>
                      <a:pt x="550" y="1371"/>
                    </a:lnTo>
                    <a:lnTo>
                      <a:pt x="577" y="1427"/>
                    </a:lnTo>
                    <a:lnTo>
                      <a:pt x="608" y="1479"/>
                    </a:lnTo>
                    <a:lnTo>
                      <a:pt x="645" y="1529"/>
                    </a:lnTo>
                    <a:lnTo>
                      <a:pt x="686" y="1574"/>
                    </a:lnTo>
                    <a:lnTo>
                      <a:pt x="730" y="1615"/>
                    </a:lnTo>
                    <a:lnTo>
                      <a:pt x="780" y="1653"/>
                    </a:lnTo>
                    <a:lnTo>
                      <a:pt x="831" y="1684"/>
                    </a:lnTo>
                    <a:lnTo>
                      <a:pt x="887" y="1711"/>
                    </a:lnTo>
                    <a:lnTo>
                      <a:pt x="944" y="1733"/>
                    </a:lnTo>
                    <a:lnTo>
                      <a:pt x="1006" y="1748"/>
                    </a:lnTo>
                    <a:lnTo>
                      <a:pt x="1069" y="1758"/>
                    </a:lnTo>
                    <a:lnTo>
                      <a:pt x="1133" y="1761"/>
                    </a:lnTo>
                    <a:lnTo>
                      <a:pt x="1197" y="1758"/>
                    </a:lnTo>
                    <a:lnTo>
                      <a:pt x="1260" y="1748"/>
                    </a:lnTo>
                    <a:lnTo>
                      <a:pt x="1321" y="1733"/>
                    </a:lnTo>
                    <a:lnTo>
                      <a:pt x="1379" y="1711"/>
                    </a:lnTo>
                    <a:lnTo>
                      <a:pt x="1434" y="1684"/>
                    </a:lnTo>
                    <a:lnTo>
                      <a:pt x="1487" y="1653"/>
                    </a:lnTo>
                    <a:lnTo>
                      <a:pt x="1535" y="1615"/>
                    </a:lnTo>
                    <a:lnTo>
                      <a:pt x="1580" y="1574"/>
                    </a:lnTo>
                    <a:lnTo>
                      <a:pt x="1621" y="1529"/>
                    </a:lnTo>
                    <a:lnTo>
                      <a:pt x="1657" y="1479"/>
                    </a:lnTo>
                    <a:lnTo>
                      <a:pt x="1688" y="1427"/>
                    </a:lnTo>
                    <a:lnTo>
                      <a:pt x="1715" y="1371"/>
                    </a:lnTo>
                    <a:lnTo>
                      <a:pt x="1736" y="1312"/>
                    </a:lnTo>
                    <a:lnTo>
                      <a:pt x="1752" y="1251"/>
                    </a:lnTo>
                    <a:lnTo>
                      <a:pt x="1762" y="1188"/>
                    </a:lnTo>
                    <a:lnTo>
                      <a:pt x="1765" y="1123"/>
                    </a:lnTo>
                    <a:lnTo>
                      <a:pt x="1762" y="1058"/>
                    </a:lnTo>
                    <a:lnTo>
                      <a:pt x="1752" y="994"/>
                    </a:lnTo>
                    <a:lnTo>
                      <a:pt x="1736" y="933"/>
                    </a:lnTo>
                    <a:lnTo>
                      <a:pt x="1715" y="874"/>
                    </a:lnTo>
                    <a:lnTo>
                      <a:pt x="1688" y="819"/>
                    </a:lnTo>
                    <a:lnTo>
                      <a:pt x="1657" y="766"/>
                    </a:lnTo>
                    <a:lnTo>
                      <a:pt x="1621" y="717"/>
                    </a:lnTo>
                    <a:lnTo>
                      <a:pt x="1580" y="672"/>
                    </a:lnTo>
                    <a:lnTo>
                      <a:pt x="1535" y="630"/>
                    </a:lnTo>
                    <a:lnTo>
                      <a:pt x="1487" y="594"/>
                    </a:lnTo>
                    <a:lnTo>
                      <a:pt x="1434" y="561"/>
                    </a:lnTo>
                    <a:lnTo>
                      <a:pt x="1379" y="535"/>
                    </a:lnTo>
                    <a:lnTo>
                      <a:pt x="1321" y="514"/>
                    </a:lnTo>
                    <a:lnTo>
                      <a:pt x="1260" y="498"/>
                    </a:lnTo>
                    <a:lnTo>
                      <a:pt x="1197" y="488"/>
                    </a:lnTo>
                    <a:lnTo>
                      <a:pt x="1133" y="484"/>
                    </a:lnTo>
                    <a:close/>
                    <a:moveTo>
                      <a:pt x="1133" y="0"/>
                    </a:moveTo>
                    <a:lnTo>
                      <a:pt x="1133" y="0"/>
                    </a:lnTo>
                    <a:lnTo>
                      <a:pt x="1221" y="4"/>
                    </a:lnTo>
                    <a:lnTo>
                      <a:pt x="1308" y="14"/>
                    </a:lnTo>
                    <a:lnTo>
                      <a:pt x="1392" y="30"/>
                    </a:lnTo>
                    <a:lnTo>
                      <a:pt x="1474" y="53"/>
                    </a:lnTo>
                    <a:lnTo>
                      <a:pt x="1554" y="82"/>
                    </a:lnTo>
                    <a:lnTo>
                      <a:pt x="1631" y="116"/>
                    </a:lnTo>
                    <a:lnTo>
                      <a:pt x="1704" y="156"/>
                    </a:lnTo>
                    <a:lnTo>
                      <a:pt x="1774" y="202"/>
                    </a:lnTo>
                    <a:lnTo>
                      <a:pt x="1841" y="251"/>
                    </a:lnTo>
                    <a:lnTo>
                      <a:pt x="1903" y="306"/>
                    </a:lnTo>
                    <a:lnTo>
                      <a:pt x="1963" y="364"/>
                    </a:lnTo>
                    <a:lnTo>
                      <a:pt x="2016" y="428"/>
                    </a:lnTo>
                    <a:lnTo>
                      <a:pt x="2066" y="496"/>
                    </a:lnTo>
                    <a:lnTo>
                      <a:pt x="2111" y="566"/>
                    </a:lnTo>
                    <a:lnTo>
                      <a:pt x="2150" y="640"/>
                    </a:lnTo>
                    <a:lnTo>
                      <a:pt x="2184" y="717"/>
                    </a:lnTo>
                    <a:lnTo>
                      <a:pt x="2212" y="798"/>
                    </a:lnTo>
                    <a:lnTo>
                      <a:pt x="2235" y="881"/>
                    </a:lnTo>
                    <a:lnTo>
                      <a:pt x="2252" y="966"/>
                    </a:lnTo>
                    <a:lnTo>
                      <a:pt x="2262" y="1054"/>
                    </a:lnTo>
                    <a:lnTo>
                      <a:pt x="2265" y="1144"/>
                    </a:lnTo>
                    <a:lnTo>
                      <a:pt x="2262" y="1228"/>
                    </a:lnTo>
                    <a:lnTo>
                      <a:pt x="2253" y="1312"/>
                    </a:lnTo>
                    <a:lnTo>
                      <a:pt x="2237" y="1395"/>
                    </a:lnTo>
                    <a:lnTo>
                      <a:pt x="2216" y="1474"/>
                    </a:lnTo>
                    <a:lnTo>
                      <a:pt x="2190" y="1552"/>
                    </a:lnTo>
                    <a:lnTo>
                      <a:pt x="2158" y="1626"/>
                    </a:lnTo>
                    <a:lnTo>
                      <a:pt x="2126" y="1690"/>
                    </a:lnTo>
                    <a:lnTo>
                      <a:pt x="2090" y="1752"/>
                    </a:lnTo>
                    <a:lnTo>
                      <a:pt x="2051" y="1811"/>
                    </a:lnTo>
                    <a:lnTo>
                      <a:pt x="2009" y="1867"/>
                    </a:lnTo>
                    <a:lnTo>
                      <a:pt x="1963" y="1921"/>
                    </a:lnTo>
                    <a:lnTo>
                      <a:pt x="1938" y="1948"/>
                    </a:lnTo>
                    <a:lnTo>
                      <a:pt x="1910" y="1979"/>
                    </a:lnTo>
                    <a:lnTo>
                      <a:pt x="1880" y="2012"/>
                    </a:lnTo>
                    <a:lnTo>
                      <a:pt x="1851" y="2046"/>
                    </a:lnTo>
                    <a:lnTo>
                      <a:pt x="1823" y="2081"/>
                    </a:lnTo>
                    <a:lnTo>
                      <a:pt x="1798" y="2114"/>
                    </a:lnTo>
                    <a:lnTo>
                      <a:pt x="1777" y="2144"/>
                    </a:lnTo>
                    <a:lnTo>
                      <a:pt x="1714" y="2246"/>
                    </a:lnTo>
                    <a:lnTo>
                      <a:pt x="1656" y="2346"/>
                    </a:lnTo>
                    <a:lnTo>
                      <a:pt x="1601" y="2445"/>
                    </a:lnTo>
                    <a:lnTo>
                      <a:pt x="1549" y="2543"/>
                    </a:lnTo>
                    <a:lnTo>
                      <a:pt x="1502" y="2639"/>
                    </a:lnTo>
                    <a:lnTo>
                      <a:pt x="1457" y="2731"/>
                    </a:lnTo>
                    <a:lnTo>
                      <a:pt x="1417" y="2823"/>
                    </a:lnTo>
                    <a:lnTo>
                      <a:pt x="1379" y="2911"/>
                    </a:lnTo>
                    <a:lnTo>
                      <a:pt x="1344" y="2996"/>
                    </a:lnTo>
                    <a:lnTo>
                      <a:pt x="1313" y="3077"/>
                    </a:lnTo>
                    <a:lnTo>
                      <a:pt x="1284" y="3154"/>
                    </a:lnTo>
                    <a:lnTo>
                      <a:pt x="1258" y="3228"/>
                    </a:lnTo>
                    <a:lnTo>
                      <a:pt x="1234" y="3297"/>
                    </a:lnTo>
                    <a:lnTo>
                      <a:pt x="1214" y="3360"/>
                    </a:lnTo>
                    <a:lnTo>
                      <a:pt x="1196" y="3419"/>
                    </a:lnTo>
                    <a:lnTo>
                      <a:pt x="1181" y="3472"/>
                    </a:lnTo>
                    <a:lnTo>
                      <a:pt x="1167" y="3520"/>
                    </a:lnTo>
                    <a:lnTo>
                      <a:pt x="1159" y="3546"/>
                    </a:lnTo>
                    <a:lnTo>
                      <a:pt x="1153" y="3564"/>
                    </a:lnTo>
                    <a:lnTo>
                      <a:pt x="1145" y="3575"/>
                    </a:lnTo>
                    <a:lnTo>
                      <a:pt x="1137" y="3578"/>
                    </a:lnTo>
                    <a:lnTo>
                      <a:pt x="1130" y="3574"/>
                    </a:lnTo>
                    <a:lnTo>
                      <a:pt x="1124" y="3563"/>
                    </a:lnTo>
                    <a:lnTo>
                      <a:pt x="1117" y="3543"/>
                    </a:lnTo>
                    <a:lnTo>
                      <a:pt x="1110" y="3517"/>
                    </a:lnTo>
                    <a:lnTo>
                      <a:pt x="1089" y="3422"/>
                    </a:lnTo>
                    <a:lnTo>
                      <a:pt x="1061" y="3326"/>
                    </a:lnTo>
                    <a:lnTo>
                      <a:pt x="1028" y="3228"/>
                    </a:lnTo>
                    <a:lnTo>
                      <a:pt x="990" y="3128"/>
                    </a:lnTo>
                    <a:lnTo>
                      <a:pt x="949" y="3028"/>
                    </a:lnTo>
                    <a:lnTo>
                      <a:pt x="904" y="2927"/>
                    </a:lnTo>
                    <a:lnTo>
                      <a:pt x="857" y="2826"/>
                    </a:lnTo>
                    <a:lnTo>
                      <a:pt x="807" y="2727"/>
                    </a:lnTo>
                    <a:lnTo>
                      <a:pt x="754" y="2628"/>
                    </a:lnTo>
                    <a:lnTo>
                      <a:pt x="701" y="2532"/>
                    </a:lnTo>
                    <a:lnTo>
                      <a:pt x="646" y="2437"/>
                    </a:lnTo>
                    <a:lnTo>
                      <a:pt x="593" y="2346"/>
                    </a:lnTo>
                    <a:lnTo>
                      <a:pt x="538" y="2258"/>
                    </a:lnTo>
                    <a:lnTo>
                      <a:pt x="485" y="2173"/>
                    </a:lnTo>
                    <a:lnTo>
                      <a:pt x="433" y="2092"/>
                    </a:lnTo>
                    <a:lnTo>
                      <a:pt x="412" y="2061"/>
                    </a:lnTo>
                    <a:lnTo>
                      <a:pt x="386" y="2028"/>
                    </a:lnTo>
                    <a:lnTo>
                      <a:pt x="359" y="1993"/>
                    </a:lnTo>
                    <a:lnTo>
                      <a:pt x="331" y="1958"/>
                    </a:lnTo>
                    <a:lnTo>
                      <a:pt x="303" y="1923"/>
                    </a:lnTo>
                    <a:lnTo>
                      <a:pt x="277" y="1890"/>
                    </a:lnTo>
                    <a:lnTo>
                      <a:pt x="253" y="1862"/>
                    </a:lnTo>
                    <a:lnTo>
                      <a:pt x="203" y="1794"/>
                    </a:lnTo>
                    <a:lnTo>
                      <a:pt x="158" y="1723"/>
                    </a:lnTo>
                    <a:lnTo>
                      <a:pt x="118" y="1648"/>
                    </a:lnTo>
                    <a:lnTo>
                      <a:pt x="83" y="1571"/>
                    </a:lnTo>
                    <a:lnTo>
                      <a:pt x="54" y="1490"/>
                    </a:lnTo>
                    <a:lnTo>
                      <a:pt x="31" y="1407"/>
                    </a:lnTo>
                    <a:lnTo>
                      <a:pt x="14" y="1321"/>
                    </a:lnTo>
                    <a:lnTo>
                      <a:pt x="3" y="1233"/>
                    </a:lnTo>
                    <a:lnTo>
                      <a:pt x="0" y="1144"/>
                    </a:lnTo>
                    <a:lnTo>
                      <a:pt x="3" y="1054"/>
                    </a:lnTo>
                    <a:lnTo>
                      <a:pt x="13" y="966"/>
                    </a:lnTo>
                    <a:lnTo>
                      <a:pt x="30" y="881"/>
                    </a:lnTo>
                    <a:lnTo>
                      <a:pt x="53" y="798"/>
                    </a:lnTo>
                    <a:lnTo>
                      <a:pt x="82" y="717"/>
                    </a:lnTo>
                    <a:lnTo>
                      <a:pt x="115" y="640"/>
                    </a:lnTo>
                    <a:lnTo>
                      <a:pt x="154" y="566"/>
                    </a:lnTo>
                    <a:lnTo>
                      <a:pt x="199" y="496"/>
                    </a:lnTo>
                    <a:lnTo>
                      <a:pt x="249" y="428"/>
                    </a:lnTo>
                    <a:lnTo>
                      <a:pt x="303" y="364"/>
                    </a:lnTo>
                    <a:lnTo>
                      <a:pt x="362" y="306"/>
                    </a:lnTo>
                    <a:lnTo>
                      <a:pt x="424" y="251"/>
                    </a:lnTo>
                    <a:lnTo>
                      <a:pt x="491" y="202"/>
                    </a:lnTo>
                    <a:lnTo>
                      <a:pt x="561" y="156"/>
                    </a:lnTo>
                    <a:lnTo>
                      <a:pt x="635" y="116"/>
                    </a:lnTo>
                    <a:lnTo>
                      <a:pt x="711" y="82"/>
                    </a:lnTo>
                    <a:lnTo>
                      <a:pt x="791" y="53"/>
                    </a:lnTo>
                    <a:lnTo>
                      <a:pt x="873" y="30"/>
                    </a:lnTo>
                    <a:lnTo>
                      <a:pt x="958" y="14"/>
                    </a:lnTo>
                    <a:lnTo>
                      <a:pt x="1044" y="4"/>
                    </a:lnTo>
                    <a:lnTo>
                      <a:pt x="1133" y="0"/>
                    </a:lnTo>
                    <a:close/>
                  </a:path>
                </a:pathLst>
              </a:custGeom>
              <a:solidFill>
                <a:srgbClr val="F29C1F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7" name="Freeform 12">
                <a:extLst>
                  <a:ext uri="{FF2B5EF4-FFF2-40B4-BE49-F238E27FC236}">
                    <a16:creationId xmlns:a16="http://schemas.microsoft.com/office/drawing/2014/main" id="{F0D1088F-3F74-BF70-CFBF-A9D03156E2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16888" y="4337050"/>
                <a:ext cx="209550" cy="211138"/>
              </a:xfrm>
              <a:custGeom>
                <a:avLst/>
                <a:gdLst>
                  <a:gd name="T0" fmla="*/ 263 w 526"/>
                  <a:gd name="T1" fmla="*/ 0 h 530"/>
                  <a:gd name="T2" fmla="*/ 305 w 526"/>
                  <a:gd name="T3" fmla="*/ 3 h 530"/>
                  <a:gd name="T4" fmla="*/ 345 w 526"/>
                  <a:gd name="T5" fmla="*/ 13 h 530"/>
                  <a:gd name="T6" fmla="*/ 384 w 526"/>
                  <a:gd name="T7" fmla="*/ 29 h 530"/>
                  <a:gd name="T8" fmla="*/ 418 w 526"/>
                  <a:gd name="T9" fmla="*/ 51 h 530"/>
                  <a:gd name="T10" fmla="*/ 448 w 526"/>
                  <a:gd name="T11" fmla="*/ 78 h 530"/>
                  <a:gd name="T12" fmla="*/ 475 w 526"/>
                  <a:gd name="T13" fmla="*/ 108 h 530"/>
                  <a:gd name="T14" fmla="*/ 497 w 526"/>
                  <a:gd name="T15" fmla="*/ 143 h 530"/>
                  <a:gd name="T16" fmla="*/ 512 w 526"/>
                  <a:gd name="T17" fmla="*/ 181 h 530"/>
                  <a:gd name="T18" fmla="*/ 522 w 526"/>
                  <a:gd name="T19" fmla="*/ 223 h 530"/>
                  <a:gd name="T20" fmla="*/ 526 w 526"/>
                  <a:gd name="T21" fmla="*/ 266 h 530"/>
                  <a:gd name="T22" fmla="*/ 522 w 526"/>
                  <a:gd name="T23" fmla="*/ 309 h 530"/>
                  <a:gd name="T24" fmla="*/ 512 w 526"/>
                  <a:gd name="T25" fmla="*/ 349 h 530"/>
                  <a:gd name="T26" fmla="*/ 497 w 526"/>
                  <a:gd name="T27" fmla="*/ 387 h 530"/>
                  <a:gd name="T28" fmla="*/ 475 w 526"/>
                  <a:gd name="T29" fmla="*/ 422 h 530"/>
                  <a:gd name="T30" fmla="*/ 448 w 526"/>
                  <a:gd name="T31" fmla="*/ 452 h 530"/>
                  <a:gd name="T32" fmla="*/ 418 w 526"/>
                  <a:gd name="T33" fmla="*/ 479 h 530"/>
                  <a:gd name="T34" fmla="*/ 384 w 526"/>
                  <a:gd name="T35" fmla="*/ 501 h 530"/>
                  <a:gd name="T36" fmla="*/ 345 w 526"/>
                  <a:gd name="T37" fmla="*/ 517 h 530"/>
                  <a:gd name="T38" fmla="*/ 305 w 526"/>
                  <a:gd name="T39" fmla="*/ 527 h 530"/>
                  <a:gd name="T40" fmla="*/ 263 w 526"/>
                  <a:gd name="T41" fmla="*/ 530 h 530"/>
                  <a:gd name="T42" fmla="*/ 220 w 526"/>
                  <a:gd name="T43" fmla="*/ 527 h 530"/>
                  <a:gd name="T44" fmla="*/ 180 w 526"/>
                  <a:gd name="T45" fmla="*/ 517 h 530"/>
                  <a:gd name="T46" fmla="*/ 142 w 526"/>
                  <a:gd name="T47" fmla="*/ 501 h 530"/>
                  <a:gd name="T48" fmla="*/ 108 w 526"/>
                  <a:gd name="T49" fmla="*/ 479 h 530"/>
                  <a:gd name="T50" fmla="*/ 77 w 526"/>
                  <a:gd name="T51" fmla="*/ 452 h 530"/>
                  <a:gd name="T52" fmla="*/ 51 w 526"/>
                  <a:gd name="T53" fmla="*/ 422 h 530"/>
                  <a:gd name="T54" fmla="*/ 29 w 526"/>
                  <a:gd name="T55" fmla="*/ 387 h 530"/>
                  <a:gd name="T56" fmla="*/ 14 w 526"/>
                  <a:gd name="T57" fmla="*/ 349 h 530"/>
                  <a:gd name="T58" fmla="*/ 4 w 526"/>
                  <a:gd name="T59" fmla="*/ 309 h 530"/>
                  <a:gd name="T60" fmla="*/ 0 w 526"/>
                  <a:gd name="T61" fmla="*/ 266 h 530"/>
                  <a:gd name="T62" fmla="*/ 4 w 526"/>
                  <a:gd name="T63" fmla="*/ 223 h 530"/>
                  <a:gd name="T64" fmla="*/ 14 w 526"/>
                  <a:gd name="T65" fmla="*/ 181 h 530"/>
                  <a:gd name="T66" fmla="*/ 29 w 526"/>
                  <a:gd name="T67" fmla="*/ 143 h 530"/>
                  <a:gd name="T68" fmla="*/ 51 w 526"/>
                  <a:gd name="T69" fmla="*/ 108 h 530"/>
                  <a:gd name="T70" fmla="*/ 77 w 526"/>
                  <a:gd name="T71" fmla="*/ 78 h 530"/>
                  <a:gd name="T72" fmla="*/ 108 w 526"/>
                  <a:gd name="T73" fmla="*/ 51 h 530"/>
                  <a:gd name="T74" fmla="*/ 142 w 526"/>
                  <a:gd name="T75" fmla="*/ 29 h 530"/>
                  <a:gd name="T76" fmla="*/ 180 w 526"/>
                  <a:gd name="T77" fmla="*/ 13 h 530"/>
                  <a:gd name="T78" fmla="*/ 220 w 526"/>
                  <a:gd name="T79" fmla="*/ 3 h 530"/>
                  <a:gd name="T80" fmla="*/ 263 w 526"/>
                  <a:gd name="T81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26" h="530">
                    <a:moveTo>
                      <a:pt x="263" y="0"/>
                    </a:moveTo>
                    <a:lnTo>
                      <a:pt x="305" y="3"/>
                    </a:lnTo>
                    <a:lnTo>
                      <a:pt x="345" y="13"/>
                    </a:lnTo>
                    <a:lnTo>
                      <a:pt x="384" y="29"/>
                    </a:lnTo>
                    <a:lnTo>
                      <a:pt x="418" y="51"/>
                    </a:lnTo>
                    <a:lnTo>
                      <a:pt x="448" y="78"/>
                    </a:lnTo>
                    <a:lnTo>
                      <a:pt x="475" y="108"/>
                    </a:lnTo>
                    <a:lnTo>
                      <a:pt x="497" y="143"/>
                    </a:lnTo>
                    <a:lnTo>
                      <a:pt x="512" y="181"/>
                    </a:lnTo>
                    <a:lnTo>
                      <a:pt x="522" y="223"/>
                    </a:lnTo>
                    <a:lnTo>
                      <a:pt x="526" y="266"/>
                    </a:lnTo>
                    <a:lnTo>
                      <a:pt x="522" y="309"/>
                    </a:lnTo>
                    <a:lnTo>
                      <a:pt x="512" y="349"/>
                    </a:lnTo>
                    <a:lnTo>
                      <a:pt x="497" y="387"/>
                    </a:lnTo>
                    <a:lnTo>
                      <a:pt x="475" y="422"/>
                    </a:lnTo>
                    <a:lnTo>
                      <a:pt x="448" y="452"/>
                    </a:lnTo>
                    <a:lnTo>
                      <a:pt x="418" y="479"/>
                    </a:lnTo>
                    <a:lnTo>
                      <a:pt x="384" y="501"/>
                    </a:lnTo>
                    <a:lnTo>
                      <a:pt x="345" y="517"/>
                    </a:lnTo>
                    <a:lnTo>
                      <a:pt x="305" y="527"/>
                    </a:lnTo>
                    <a:lnTo>
                      <a:pt x="263" y="530"/>
                    </a:lnTo>
                    <a:lnTo>
                      <a:pt x="220" y="527"/>
                    </a:lnTo>
                    <a:lnTo>
                      <a:pt x="180" y="517"/>
                    </a:lnTo>
                    <a:lnTo>
                      <a:pt x="142" y="501"/>
                    </a:lnTo>
                    <a:lnTo>
                      <a:pt x="108" y="479"/>
                    </a:lnTo>
                    <a:lnTo>
                      <a:pt x="77" y="452"/>
                    </a:lnTo>
                    <a:lnTo>
                      <a:pt x="51" y="422"/>
                    </a:lnTo>
                    <a:lnTo>
                      <a:pt x="29" y="387"/>
                    </a:lnTo>
                    <a:lnTo>
                      <a:pt x="14" y="349"/>
                    </a:lnTo>
                    <a:lnTo>
                      <a:pt x="4" y="309"/>
                    </a:lnTo>
                    <a:lnTo>
                      <a:pt x="0" y="266"/>
                    </a:lnTo>
                    <a:lnTo>
                      <a:pt x="4" y="223"/>
                    </a:lnTo>
                    <a:lnTo>
                      <a:pt x="14" y="181"/>
                    </a:lnTo>
                    <a:lnTo>
                      <a:pt x="29" y="143"/>
                    </a:lnTo>
                    <a:lnTo>
                      <a:pt x="51" y="108"/>
                    </a:lnTo>
                    <a:lnTo>
                      <a:pt x="77" y="78"/>
                    </a:lnTo>
                    <a:lnTo>
                      <a:pt x="108" y="51"/>
                    </a:lnTo>
                    <a:lnTo>
                      <a:pt x="142" y="29"/>
                    </a:lnTo>
                    <a:lnTo>
                      <a:pt x="180" y="13"/>
                    </a:lnTo>
                    <a:lnTo>
                      <a:pt x="220" y="3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  <p:grpSp>
        <p:nvGrpSpPr>
          <p:cNvPr id="49" name="그룹 48">
            <a:extLst>
              <a:ext uri="{FF2B5EF4-FFF2-40B4-BE49-F238E27FC236}">
                <a16:creationId xmlns:a16="http://schemas.microsoft.com/office/drawing/2014/main" id="{176A5006-37BD-CDD4-B619-DEE9814D71CA}"/>
              </a:ext>
            </a:extLst>
          </p:cNvPr>
          <p:cNvGrpSpPr/>
          <p:nvPr/>
        </p:nvGrpSpPr>
        <p:grpSpPr>
          <a:xfrm>
            <a:off x="261748" y="262582"/>
            <a:ext cx="550774" cy="869950"/>
            <a:chOff x="393588" y="5542490"/>
            <a:chExt cx="550774" cy="869950"/>
          </a:xfrm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80D3AD05-4395-8FAF-9DD1-6BD5C92634A1}"/>
                </a:ext>
              </a:extLst>
            </p:cNvPr>
            <p:cNvSpPr/>
            <p:nvPr/>
          </p:nvSpPr>
          <p:spPr>
            <a:xfrm>
              <a:off x="456073" y="5600624"/>
              <a:ext cx="401652" cy="52322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5E900669-6CAD-7B3E-032A-F96E112D0B73}"/>
                </a:ext>
              </a:extLst>
            </p:cNvPr>
            <p:cNvGrpSpPr/>
            <p:nvPr/>
          </p:nvGrpSpPr>
          <p:grpSpPr>
            <a:xfrm>
              <a:off x="393588" y="5542490"/>
              <a:ext cx="550774" cy="869950"/>
              <a:chOff x="466293" y="346090"/>
              <a:chExt cx="550774" cy="869950"/>
            </a:xfrm>
          </p:grpSpPr>
          <p:sp>
            <p:nvSpPr>
              <p:cNvPr id="44" name="Freeform 11">
                <a:extLst>
                  <a:ext uri="{FF2B5EF4-FFF2-40B4-BE49-F238E27FC236}">
                    <a16:creationId xmlns:a16="http://schemas.microsoft.com/office/drawing/2014/main" id="{03CA11BD-2DD5-6AFD-5DD4-9A16507F9B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6293" y="346090"/>
                <a:ext cx="550774" cy="869950"/>
              </a:xfrm>
              <a:custGeom>
                <a:avLst/>
                <a:gdLst>
                  <a:gd name="T0" fmla="*/ 1006 w 2265"/>
                  <a:gd name="T1" fmla="*/ 498 h 3578"/>
                  <a:gd name="T2" fmla="*/ 831 w 2265"/>
                  <a:gd name="T3" fmla="*/ 561 h 3578"/>
                  <a:gd name="T4" fmla="*/ 686 w 2265"/>
                  <a:gd name="T5" fmla="*/ 672 h 3578"/>
                  <a:gd name="T6" fmla="*/ 577 w 2265"/>
                  <a:gd name="T7" fmla="*/ 819 h 3578"/>
                  <a:gd name="T8" fmla="*/ 513 w 2265"/>
                  <a:gd name="T9" fmla="*/ 994 h 3578"/>
                  <a:gd name="T10" fmla="*/ 504 w 2265"/>
                  <a:gd name="T11" fmla="*/ 1188 h 3578"/>
                  <a:gd name="T12" fmla="*/ 550 w 2265"/>
                  <a:gd name="T13" fmla="*/ 1371 h 3578"/>
                  <a:gd name="T14" fmla="*/ 645 w 2265"/>
                  <a:gd name="T15" fmla="*/ 1529 h 3578"/>
                  <a:gd name="T16" fmla="*/ 780 w 2265"/>
                  <a:gd name="T17" fmla="*/ 1653 h 3578"/>
                  <a:gd name="T18" fmla="*/ 944 w 2265"/>
                  <a:gd name="T19" fmla="*/ 1733 h 3578"/>
                  <a:gd name="T20" fmla="*/ 1133 w 2265"/>
                  <a:gd name="T21" fmla="*/ 1761 h 3578"/>
                  <a:gd name="T22" fmla="*/ 1321 w 2265"/>
                  <a:gd name="T23" fmla="*/ 1733 h 3578"/>
                  <a:gd name="T24" fmla="*/ 1487 w 2265"/>
                  <a:gd name="T25" fmla="*/ 1653 h 3578"/>
                  <a:gd name="T26" fmla="*/ 1621 w 2265"/>
                  <a:gd name="T27" fmla="*/ 1529 h 3578"/>
                  <a:gd name="T28" fmla="*/ 1715 w 2265"/>
                  <a:gd name="T29" fmla="*/ 1371 h 3578"/>
                  <a:gd name="T30" fmla="*/ 1762 w 2265"/>
                  <a:gd name="T31" fmla="*/ 1188 h 3578"/>
                  <a:gd name="T32" fmla="*/ 1752 w 2265"/>
                  <a:gd name="T33" fmla="*/ 994 h 3578"/>
                  <a:gd name="T34" fmla="*/ 1688 w 2265"/>
                  <a:gd name="T35" fmla="*/ 819 h 3578"/>
                  <a:gd name="T36" fmla="*/ 1580 w 2265"/>
                  <a:gd name="T37" fmla="*/ 672 h 3578"/>
                  <a:gd name="T38" fmla="*/ 1434 w 2265"/>
                  <a:gd name="T39" fmla="*/ 561 h 3578"/>
                  <a:gd name="T40" fmla="*/ 1260 w 2265"/>
                  <a:gd name="T41" fmla="*/ 498 h 3578"/>
                  <a:gd name="T42" fmla="*/ 1133 w 2265"/>
                  <a:gd name="T43" fmla="*/ 0 h 3578"/>
                  <a:gd name="T44" fmla="*/ 1308 w 2265"/>
                  <a:gd name="T45" fmla="*/ 14 h 3578"/>
                  <a:gd name="T46" fmla="*/ 1554 w 2265"/>
                  <a:gd name="T47" fmla="*/ 82 h 3578"/>
                  <a:gd name="T48" fmla="*/ 1774 w 2265"/>
                  <a:gd name="T49" fmla="*/ 202 h 3578"/>
                  <a:gd name="T50" fmla="*/ 1963 w 2265"/>
                  <a:gd name="T51" fmla="*/ 364 h 3578"/>
                  <a:gd name="T52" fmla="*/ 2111 w 2265"/>
                  <a:gd name="T53" fmla="*/ 566 h 3578"/>
                  <a:gd name="T54" fmla="*/ 2212 w 2265"/>
                  <a:gd name="T55" fmla="*/ 798 h 3578"/>
                  <a:gd name="T56" fmla="*/ 2262 w 2265"/>
                  <a:gd name="T57" fmla="*/ 1054 h 3578"/>
                  <a:gd name="T58" fmla="*/ 2253 w 2265"/>
                  <a:gd name="T59" fmla="*/ 1312 h 3578"/>
                  <a:gd name="T60" fmla="*/ 2190 w 2265"/>
                  <a:gd name="T61" fmla="*/ 1552 h 3578"/>
                  <a:gd name="T62" fmla="*/ 2090 w 2265"/>
                  <a:gd name="T63" fmla="*/ 1752 h 3578"/>
                  <a:gd name="T64" fmla="*/ 1963 w 2265"/>
                  <a:gd name="T65" fmla="*/ 1921 h 3578"/>
                  <a:gd name="T66" fmla="*/ 1880 w 2265"/>
                  <a:gd name="T67" fmla="*/ 2012 h 3578"/>
                  <a:gd name="T68" fmla="*/ 1798 w 2265"/>
                  <a:gd name="T69" fmla="*/ 2114 h 3578"/>
                  <a:gd name="T70" fmla="*/ 1656 w 2265"/>
                  <a:gd name="T71" fmla="*/ 2346 h 3578"/>
                  <a:gd name="T72" fmla="*/ 1502 w 2265"/>
                  <a:gd name="T73" fmla="*/ 2639 h 3578"/>
                  <a:gd name="T74" fmla="*/ 1379 w 2265"/>
                  <a:gd name="T75" fmla="*/ 2911 h 3578"/>
                  <a:gd name="T76" fmla="*/ 1284 w 2265"/>
                  <a:gd name="T77" fmla="*/ 3154 h 3578"/>
                  <a:gd name="T78" fmla="*/ 1214 w 2265"/>
                  <a:gd name="T79" fmla="*/ 3360 h 3578"/>
                  <a:gd name="T80" fmla="*/ 1167 w 2265"/>
                  <a:gd name="T81" fmla="*/ 3520 h 3578"/>
                  <a:gd name="T82" fmla="*/ 1145 w 2265"/>
                  <a:gd name="T83" fmla="*/ 3575 h 3578"/>
                  <a:gd name="T84" fmla="*/ 1124 w 2265"/>
                  <a:gd name="T85" fmla="*/ 3563 h 3578"/>
                  <a:gd name="T86" fmla="*/ 1089 w 2265"/>
                  <a:gd name="T87" fmla="*/ 3422 h 3578"/>
                  <a:gd name="T88" fmla="*/ 990 w 2265"/>
                  <a:gd name="T89" fmla="*/ 3128 h 3578"/>
                  <a:gd name="T90" fmla="*/ 857 w 2265"/>
                  <a:gd name="T91" fmla="*/ 2826 h 3578"/>
                  <a:gd name="T92" fmla="*/ 701 w 2265"/>
                  <a:gd name="T93" fmla="*/ 2532 h 3578"/>
                  <a:gd name="T94" fmla="*/ 538 w 2265"/>
                  <a:gd name="T95" fmla="*/ 2258 h 3578"/>
                  <a:gd name="T96" fmla="*/ 412 w 2265"/>
                  <a:gd name="T97" fmla="*/ 2061 h 3578"/>
                  <a:gd name="T98" fmla="*/ 331 w 2265"/>
                  <a:gd name="T99" fmla="*/ 1958 h 3578"/>
                  <a:gd name="T100" fmla="*/ 253 w 2265"/>
                  <a:gd name="T101" fmla="*/ 1862 h 3578"/>
                  <a:gd name="T102" fmla="*/ 118 w 2265"/>
                  <a:gd name="T103" fmla="*/ 1648 h 3578"/>
                  <a:gd name="T104" fmla="*/ 31 w 2265"/>
                  <a:gd name="T105" fmla="*/ 1407 h 3578"/>
                  <a:gd name="T106" fmla="*/ 0 w 2265"/>
                  <a:gd name="T107" fmla="*/ 1144 h 3578"/>
                  <a:gd name="T108" fmla="*/ 30 w 2265"/>
                  <a:gd name="T109" fmla="*/ 881 h 3578"/>
                  <a:gd name="T110" fmla="*/ 115 w 2265"/>
                  <a:gd name="T111" fmla="*/ 640 h 3578"/>
                  <a:gd name="T112" fmla="*/ 249 w 2265"/>
                  <a:gd name="T113" fmla="*/ 428 h 3578"/>
                  <a:gd name="T114" fmla="*/ 424 w 2265"/>
                  <a:gd name="T115" fmla="*/ 251 h 3578"/>
                  <a:gd name="T116" fmla="*/ 635 w 2265"/>
                  <a:gd name="T117" fmla="*/ 116 h 3578"/>
                  <a:gd name="T118" fmla="*/ 873 w 2265"/>
                  <a:gd name="T119" fmla="*/ 30 h 3578"/>
                  <a:gd name="T120" fmla="*/ 1133 w 2265"/>
                  <a:gd name="T121" fmla="*/ 0 h 35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2265" h="3578">
                    <a:moveTo>
                      <a:pt x="1133" y="484"/>
                    </a:moveTo>
                    <a:lnTo>
                      <a:pt x="1069" y="488"/>
                    </a:lnTo>
                    <a:lnTo>
                      <a:pt x="1006" y="498"/>
                    </a:lnTo>
                    <a:lnTo>
                      <a:pt x="944" y="514"/>
                    </a:lnTo>
                    <a:lnTo>
                      <a:pt x="887" y="535"/>
                    </a:lnTo>
                    <a:lnTo>
                      <a:pt x="831" y="561"/>
                    </a:lnTo>
                    <a:lnTo>
                      <a:pt x="780" y="594"/>
                    </a:lnTo>
                    <a:lnTo>
                      <a:pt x="730" y="630"/>
                    </a:lnTo>
                    <a:lnTo>
                      <a:pt x="686" y="672"/>
                    </a:lnTo>
                    <a:lnTo>
                      <a:pt x="645" y="717"/>
                    </a:lnTo>
                    <a:lnTo>
                      <a:pt x="608" y="766"/>
                    </a:lnTo>
                    <a:lnTo>
                      <a:pt x="577" y="819"/>
                    </a:lnTo>
                    <a:lnTo>
                      <a:pt x="550" y="874"/>
                    </a:lnTo>
                    <a:lnTo>
                      <a:pt x="529" y="933"/>
                    </a:lnTo>
                    <a:lnTo>
                      <a:pt x="513" y="994"/>
                    </a:lnTo>
                    <a:lnTo>
                      <a:pt x="504" y="1058"/>
                    </a:lnTo>
                    <a:lnTo>
                      <a:pt x="501" y="1123"/>
                    </a:lnTo>
                    <a:lnTo>
                      <a:pt x="504" y="1188"/>
                    </a:lnTo>
                    <a:lnTo>
                      <a:pt x="513" y="1251"/>
                    </a:lnTo>
                    <a:lnTo>
                      <a:pt x="529" y="1312"/>
                    </a:lnTo>
                    <a:lnTo>
                      <a:pt x="550" y="1371"/>
                    </a:lnTo>
                    <a:lnTo>
                      <a:pt x="577" y="1427"/>
                    </a:lnTo>
                    <a:lnTo>
                      <a:pt x="608" y="1479"/>
                    </a:lnTo>
                    <a:lnTo>
                      <a:pt x="645" y="1529"/>
                    </a:lnTo>
                    <a:lnTo>
                      <a:pt x="686" y="1574"/>
                    </a:lnTo>
                    <a:lnTo>
                      <a:pt x="730" y="1615"/>
                    </a:lnTo>
                    <a:lnTo>
                      <a:pt x="780" y="1653"/>
                    </a:lnTo>
                    <a:lnTo>
                      <a:pt x="831" y="1684"/>
                    </a:lnTo>
                    <a:lnTo>
                      <a:pt x="887" y="1711"/>
                    </a:lnTo>
                    <a:lnTo>
                      <a:pt x="944" y="1733"/>
                    </a:lnTo>
                    <a:lnTo>
                      <a:pt x="1006" y="1748"/>
                    </a:lnTo>
                    <a:lnTo>
                      <a:pt x="1069" y="1758"/>
                    </a:lnTo>
                    <a:lnTo>
                      <a:pt x="1133" y="1761"/>
                    </a:lnTo>
                    <a:lnTo>
                      <a:pt x="1197" y="1758"/>
                    </a:lnTo>
                    <a:lnTo>
                      <a:pt x="1260" y="1748"/>
                    </a:lnTo>
                    <a:lnTo>
                      <a:pt x="1321" y="1733"/>
                    </a:lnTo>
                    <a:lnTo>
                      <a:pt x="1379" y="1711"/>
                    </a:lnTo>
                    <a:lnTo>
                      <a:pt x="1434" y="1684"/>
                    </a:lnTo>
                    <a:lnTo>
                      <a:pt x="1487" y="1653"/>
                    </a:lnTo>
                    <a:lnTo>
                      <a:pt x="1535" y="1615"/>
                    </a:lnTo>
                    <a:lnTo>
                      <a:pt x="1580" y="1574"/>
                    </a:lnTo>
                    <a:lnTo>
                      <a:pt x="1621" y="1529"/>
                    </a:lnTo>
                    <a:lnTo>
                      <a:pt x="1657" y="1479"/>
                    </a:lnTo>
                    <a:lnTo>
                      <a:pt x="1688" y="1427"/>
                    </a:lnTo>
                    <a:lnTo>
                      <a:pt x="1715" y="1371"/>
                    </a:lnTo>
                    <a:lnTo>
                      <a:pt x="1736" y="1312"/>
                    </a:lnTo>
                    <a:lnTo>
                      <a:pt x="1752" y="1251"/>
                    </a:lnTo>
                    <a:lnTo>
                      <a:pt x="1762" y="1188"/>
                    </a:lnTo>
                    <a:lnTo>
                      <a:pt x="1765" y="1123"/>
                    </a:lnTo>
                    <a:lnTo>
                      <a:pt x="1762" y="1058"/>
                    </a:lnTo>
                    <a:lnTo>
                      <a:pt x="1752" y="994"/>
                    </a:lnTo>
                    <a:lnTo>
                      <a:pt x="1736" y="933"/>
                    </a:lnTo>
                    <a:lnTo>
                      <a:pt x="1715" y="874"/>
                    </a:lnTo>
                    <a:lnTo>
                      <a:pt x="1688" y="819"/>
                    </a:lnTo>
                    <a:lnTo>
                      <a:pt x="1657" y="766"/>
                    </a:lnTo>
                    <a:lnTo>
                      <a:pt x="1621" y="717"/>
                    </a:lnTo>
                    <a:lnTo>
                      <a:pt x="1580" y="672"/>
                    </a:lnTo>
                    <a:lnTo>
                      <a:pt x="1535" y="630"/>
                    </a:lnTo>
                    <a:lnTo>
                      <a:pt x="1487" y="594"/>
                    </a:lnTo>
                    <a:lnTo>
                      <a:pt x="1434" y="561"/>
                    </a:lnTo>
                    <a:lnTo>
                      <a:pt x="1379" y="535"/>
                    </a:lnTo>
                    <a:lnTo>
                      <a:pt x="1321" y="514"/>
                    </a:lnTo>
                    <a:lnTo>
                      <a:pt x="1260" y="498"/>
                    </a:lnTo>
                    <a:lnTo>
                      <a:pt x="1197" y="488"/>
                    </a:lnTo>
                    <a:lnTo>
                      <a:pt x="1133" y="484"/>
                    </a:lnTo>
                    <a:close/>
                    <a:moveTo>
                      <a:pt x="1133" y="0"/>
                    </a:moveTo>
                    <a:lnTo>
                      <a:pt x="1133" y="0"/>
                    </a:lnTo>
                    <a:lnTo>
                      <a:pt x="1221" y="4"/>
                    </a:lnTo>
                    <a:lnTo>
                      <a:pt x="1308" y="14"/>
                    </a:lnTo>
                    <a:lnTo>
                      <a:pt x="1392" y="30"/>
                    </a:lnTo>
                    <a:lnTo>
                      <a:pt x="1474" y="53"/>
                    </a:lnTo>
                    <a:lnTo>
                      <a:pt x="1554" y="82"/>
                    </a:lnTo>
                    <a:lnTo>
                      <a:pt x="1631" y="116"/>
                    </a:lnTo>
                    <a:lnTo>
                      <a:pt x="1704" y="156"/>
                    </a:lnTo>
                    <a:lnTo>
                      <a:pt x="1774" y="202"/>
                    </a:lnTo>
                    <a:lnTo>
                      <a:pt x="1841" y="251"/>
                    </a:lnTo>
                    <a:lnTo>
                      <a:pt x="1903" y="306"/>
                    </a:lnTo>
                    <a:lnTo>
                      <a:pt x="1963" y="364"/>
                    </a:lnTo>
                    <a:lnTo>
                      <a:pt x="2016" y="428"/>
                    </a:lnTo>
                    <a:lnTo>
                      <a:pt x="2066" y="496"/>
                    </a:lnTo>
                    <a:lnTo>
                      <a:pt x="2111" y="566"/>
                    </a:lnTo>
                    <a:lnTo>
                      <a:pt x="2150" y="640"/>
                    </a:lnTo>
                    <a:lnTo>
                      <a:pt x="2184" y="717"/>
                    </a:lnTo>
                    <a:lnTo>
                      <a:pt x="2212" y="798"/>
                    </a:lnTo>
                    <a:lnTo>
                      <a:pt x="2235" y="881"/>
                    </a:lnTo>
                    <a:lnTo>
                      <a:pt x="2252" y="966"/>
                    </a:lnTo>
                    <a:lnTo>
                      <a:pt x="2262" y="1054"/>
                    </a:lnTo>
                    <a:lnTo>
                      <a:pt x="2265" y="1144"/>
                    </a:lnTo>
                    <a:lnTo>
                      <a:pt x="2262" y="1228"/>
                    </a:lnTo>
                    <a:lnTo>
                      <a:pt x="2253" y="1312"/>
                    </a:lnTo>
                    <a:lnTo>
                      <a:pt x="2237" y="1395"/>
                    </a:lnTo>
                    <a:lnTo>
                      <a:pt x="2216" y="1474"/>
                    </a:lnTo>
                    <a:lnTo>
                      <a:pt x="2190" y="1552"/>
                    </a:lnTo>
                    <a:lnTo>
                      <a:pt x="2158" y="1626"/>
                    </a:lnTo>
                    <a:lnTo>
                      <a:pt x="2126" y="1690"/>
                    </a:lnTo>
                    <a:lnTo>
                      <a:pt x="2090" y="1752"/>
                    </a:lnTo>
                    <a:lnTo>
                      <a:pt x="2051" y="1811"/>
                    </a:lnTo>
                    <a:lnTo>
                      <a:pt x="2009" y="1867"/>
                    </a:lnTo>
                    <a:lnTo>
                      <a:pt x="1963" y="1921"/>
                    </a:lnTo>
                    <a:lnTo>
                      <a:pt x="1938" y="1948"/>
                    </a:lnTo>
                    <a:lnTo>
                      <a:pt x="1910" y="1979"/>
                    </a:lnTo>
                    <a:lnTo>
                      <a:pt x="1880" y="2012"/>
                    </a:lnTo>
                    <a:lnTo>
                      <a:pt x="1851" y="2046"/>
                    </a:lnTo>
                    <a:lnTo>
                      <a:pt x="1823" y="2081"/>
                    </a:lnTo>
                    <a:lnTo>
                      <a:pt x="1798" y="2114"/>
                    </a:lnTo>
                    <a:lnTo>
                      <a:pt x="1777" y="2144"/>
                    </a:lnTo>
                    <a:lnTo>
                      <a:pt x="1714" y="2246"/>
                    </a:lnTo>
                    <a:lnTo>
                      <a:pt x="1656" y="2346"/>
                    </a:lnTo>
                    <a:lnTo>
                      <a:pt x="1601" y="2445"/>
                    </a:lnTo>
                    <a:lnTo>
                      <a:pt x="1549" y="2543"/>
                    </a:lnTo>
                    <a:lnTo>
                      <a:pt x="1502" y="2639"/>
                    </a:lnTo>
                    <a:lnTo>
                      <a:pt x="1457" y="2731"/>
                    </a:lnTo>
                    <a:lnTo>
                      <a:pt x="1417" y="2823"/>
                    </a:lnTo>
                    <a:lnTo>
                      <a:pt x="1379" y="2911"/>
                    </a:lnTo>
                    <a:lnTo>
                      <a:pt x="1344" y="2996"/>
                    </a:lnTo>
                    <a:lnTo>
                      <a:pt x="1313" y="3077"/>
                    </a:lnTo>
                    <a:lnTo>
                      <a:pt x="1284" y="3154"/>
                    </a:lnTo>
                    <a:lnTo>
                      <a:pt x="1258" y="3228"/>
                    </a:lnTo>
                    <a:lnTo>
                      <a:pt x="1234" y="3297"/>
                    </a:lnTo>
                    <a:lnTo>
                      <a:pt x="1214" y="3360"/>
                    </a:lnTo>
                    <a:lnTo>
                      <a:pt x="1196" y="3419"/>
                    </a:lnTo>
                    <a:lnTo>
                      <a:pt x="1181" y="3472"/>
                    </a:lnTo>
                    <a:lnTo>
                      <a:pt x="1167" y="3520"/>
                    </a:lnTo>
                    <a:lnTo>
                      <a:pt x="1159" y="3546"/>
                    </a:lnTo>
                    <a:lnTo>
                      <a:pt x="1153" y="3564"/>
                    </a:lnTo>
                    <a:lnTo>
                      <a:pt x="1145" y="3575"/>
                    </a:lnTo>
                    <a:lnTo>
                      <a:pt x="1137" y="3578"/>
                    </a:lnTo>
                    <a:lnTo>
                      <a:pt x="1130" y="3574"/>
                    </a:lnTo>
                    <a:lnTo>
                      <a:pt x="1124" y="3563"/>
                    </a:lnTo>
                    <a:lnTo>
                      <a:pt x="1117" y="3543"/>
                    </a:lnTo>
                    <a:lnTo>
                      <a:pt x="1110" y="3517"/>
                    </a:lnTo>
                    <a:lnTo>
                      <a:pt x="1089" y="3422"/>
                    </a:lnTo>
                    <a:lnTo>
                      <a:pt x="1061" y="3326"/>
                    </a:lnTo>
                    <a:lnTo>
                      <a:pt x="1028" y="3228"/>
                    </a:lnTo>
                    <a:lnTo>
                      <a:pt x="990" y="3128"/>
                    </a:lnTo>
                    <a:lnTo>
                      <a:pt x="949" y="3028"/>
                    </a:lnTo>
                    <a:lnTo>
                      <a:pt x="904" y="2927"/>
                    </a:lnTo>
                    <a:lnTo>
                      <a:pt x="857" y="2826"/>
                    </a:lnTo>
                    <a:lnTo>
                      <a:pt x="807" y="2727"/>
                    </a:lnTo>
                    <a:lnTo>
                      <a:pt x="754" y="2628"/>
                    </a:lnTo>
                    <a:lnTo>
                      <a:pt x="701" y="2532"/>
                    </a:lnTo>
                    <a:lnTo>
                      <a:pt x="646" y="2437"/>
                    </a:lnTo>
                    <a:lnTo>
                      <a:pt x="593" y="2346"/>
                    </a:lnTo>
                    <a:lnTo>
                      <a:pt x="538" y="2258"/>
                    </a:lnTo>
                    <a:lnTo>
                      <a:pt x="485" y="2173"/>
                    </a:lnTo>
                    <a:lnTo>
                      <a:pt x="433" y="2092"/>
                    </a:lnTo>
                    <a:lnTo>
                      <a:pt x="412" y="2061"/>
                    </a:lnTo>
                    <a:lnTo>
                      <a:pt x="386" y="2028"/>
                    </a:lnTo>
                    <a:lnTo>
                      <a:pt x="359" y="1993"/>
                    </a:lnTo>
                    <a:lnTo>
                      <a:pt x="331" y="1958"/>
                    </a:lnTo>
                    <a:lnTo>
                      <a:pt x="303" y="1923"/>
                    </a:lnTo>
                    <a:lnTo>
                      <a:pt x="277" y="1890"/>
                    </a:lnTo>
                    <a:lnTo>
                      <a:pt x="253" y="1862"/>
                    </a:lnTo>
                    <a:lnTo>
                      <a:pt x="203" y="1794"/>
                    </a:lnTo>
                    <a:lnTo>
                      <a:pt x="158" y="1723"/>
                    </a:lnTo>
                    <a:lnTo>
                      <a:pt x="118" y="1648"/>
                    </a:lnTo>
                    <a:lnTo>
                      <a:pt x="83" y="1571"/>
                    </a:lnTo>
                    <a:lnTo>
                      <a:pt x="54" y="1490"/>
                    </a:lnTo>
                    <a:lnTo>
                      <a:pt x="31" y="1407"/>
                    </a:lnTo>
                    <a:lnTo>
                      <a:pt x="14" y="1321"/>
                    </a:lnTo>
                    <a:lnTo>
                      <a:pt x="3" y="1233"/>
                    </a:lnTo>
                    <a:lnTo>
                      <a:pt x="0" y="1144"/>
                    </a:lnTo>
                    <a:lnTo>
                      <a:pt x="3" y="1054"/>
                    </a:lnTo>
                    <a:lnTo>
                      <a:pt x="13" y="966"/>
                    </a:lnTo>
                    <a:lnTo>
                      <a:pt x="30" y="881"/>
                    </a:lnTo>
                    <a:lnTo>
                      <a:pt x="53" y="798"/>
                    </a:lnTo>
                    <a:lnTo>
                      <a:pt x="82" y="717"/>
                    </a:lnTo>
                    <a:lnTo>
                      <a:pt x="115" y="640"/>
                    </a:lnTo>
                    <a:lnTo>
                      <a:pt x="154" y="566"/>
                    </a:lnTo>
                    <a:lnTo>
                      <a:pt x="199" y="496"/>
                    </a:lnTo>
                    <a:lnTo>
                      <a:pt x="249" y="428"/>
                    </a:lnTo>
                    <a:lnTo>
                      <a:pt x="303" y="364"/>
                    </a:lnTo>
                    <a:lnTo>
                      <a:pt x="362" y="306"/>
                    </a:lnTo>
                    <a:lnTo>
                      <a:pt x="424" y="251"/>
                    </a:lnTo>
                    <a:lnTo>
                      <a:pt x="491" y="202"/>
                    </a:lnTo>
                    <a:lnTo>
                      <a:pt x="561" y="156"/>
                    </a:lnTo>
                    <a:lnTo>
                      <a:pt x="635" y="116"/>
                    </a:lnTo>
                    <a:lnTo>
                      <a:pt x="711" y="82"/>
                    </a:lnTo>
                    <a:lnTo>
                      <a:pt x="791" y="53"/>
                    </a:lnTo>
                    <a:lnTo>
                      <a:pt x="873" y="30"/>
                    </a:lnTo>
                    <a:lnTo>
                      <a:pt x="958" y="14"/>
                    </a:lnTo>
                    <a:lnTo>
                      <a:pt x="1044" y="4"/>
                    </a:lnTo>
                    <a:lnTo>
                      <a:pt x="1133" y="0"/>
                    </a:lnTo>
                    <a:close/>
                  </a:path>
                </a:pathLst>
              </a:custGeom>
              <a:solidFill>
                <a:schemeClr val="accent4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 dirty="0"/>
              </a:p>
            </p:txBody>
          </p:sp>
          <p:sp>
            <p:nvSpPr>
              <p:cNvPr id="45" name="Freeform 12">
                <a:extLst>
                  <a:ext uri="{FF2B5EF4-FFF2-40B4-BE49-F238E27FC236}">
                    <a16:creationId xmlns:a16="http://schemas.microsoft.com/office/drawing/2014/main" id="{450EC4A4-8906-36C6-B0C7-1D76F9A2A5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7456" y="548494"/>
                <a:ext cx="128449" cy="129422"/>
              </a:xfrm>
              <a:custGeom>
                <a:avLst/>
                <a:gdLst>
                  <a:gd name="T0" fmla="*/ 263 w 526"/>
                  <a:gd name="T1" fmla="*/ 0 h 530"/>
                  <a:gd name="T2" fmla="*/ 305 w 526"/>
                  <a:gd name="T3" fmla="*/ 3 h 530"/>
                  <a:gd name="T4" fmla="*/ 345 w 526"/>
                  <a:gd name="T5" fmla="*/ 13 h 530"/>
                  <a:gd name="T6" fmla="*/ 384 w 526"/>
                  <a:gd name="T7" fmla="*/ 29 h 530"/>
                  <a:gd name="T8" fmla="*/ 418 w 526"/>
                  <a:gd name="T9" fmla="*/ 51 h 530"/>
                  <a:gd name="T10" fmla="*/ 448 w 526"/>
                  <a:gd name="T11" fmla="*/ 78 h 530"/>
                  <a:gd name="T12" fmla="*/ 475 w 526"/>
                  <a:gd name="T13" fmla="*/ 108 h 530"/>
                  <a:gd name="T14" fmla="*/ 497 w 526"/>
                  <a:gd name="T15" fmla="*/ 143 h 530"/>
                  <a:gd name="T16" fmla="*/ 512 w 526"/>
                  <a:gd name="T17" fmla="*/ 181 h 530"/>
                  <a:gd name="T18" fmla="*/ 522 w 526"/>
                  <a:gd name="T19" fmla="*/ 223 h 530"/>
                  <a:gd name="T20" fmla="*/ 526 w 526"/>
                  <a:gd name="T21" fmla="*/ 266 h 530"/>
                  <a:gd name="T22" fmla="*/ 522 w 526"/>
                  <a:gd name="T23" fmla="*/ 309 h 530"/>
                  <a:gd name="T24" fmla="*/ 512 w 526"/>
                  <a:gd name="T25" fmla="*/ 349 h 530"/>
                  <a:gd name="T26" fmla="*/ 497 w 526"/>
                  <a:gd name="T27" fmla="*/ 387 h 530"/>
                  <a:gd name="T28" fmla="*/ 475 w 526"/>
                  <a:gd name="T29" fmla="*/ 422 h 530"/>
                  <a:gd name="T30" fmla="*/ 448 w 526"/>
                  <a:gd name="T31" fmla="*/ 452 h 530"/>
                  <a:gd name="T32" fmla="*/ 418 w 526"/>
                  <a:gd name="T33" fmla="*/ 479 h 530"/>
                  <a:gd name="T34" fmla="*/ 384 w 526"/>
                  <a:gd name="T35" fmla="*/ 501 h 530"/>
                  <a:gd name="T36" fmla="*/ 345 w 526"/>
                  <a:gd name="T37" fmla="*/ 517 h 530"/>
                  <a:gd name="T38" fmla="*/ 305 w 526"/>
                  <a:gd name="T39" fmla="*/ 527 h 530"/>
                  <a:gd name="T40" fmla="*/ 263 w 526"/>
                  <a:gd name="T41" fmla="*/ 530 h 530"/>
                  <a:gd name="T42" fmla="*/ 220 w 526"/>
                  <a:gd name="T43" fmla="*/ 527 h 530"/>
                  <a:gd name="T44" fmla="*/ 180 w 526"/>
                  <a:gd name="T45" fmla="*/ 517 h 530"/>
                  <a:gd name="T46" fmla="*/ 142 w 526"/>
                  <a:gd name="T47" fmla="*/ 501 h 530"/>
                  <a:gd name="T48" fmla="*/ 108 w 526"/>
                  <a:gd name="T49" fmla="*/ 479 h 530"/>
                  <a:gd name="T50" fmla="*/ 77 w 526"/>
                  <a:gd name="T51" fmla="*/ 452 h 530"/>
                  <a:gd name="T52" fmla="*/ 51 w 526"/>
                  <a:gd name="T53" fmla="*/ 422 h 530"/>
                  <a:gd name="T54" fmla="*/ 29 w 526"/>
                  <a:gd name="T55" fmla="*/ 387 h 530"/>
                  <a:gd name="T56" fmla="*/ 14 w 526"/>
                  <a:gd name="T57" fmla="*/ 349 h 530"/>
                  <a:gd name="T58" fmla="*/ 4 w 526"/>
                  <a:gd name="T59" fmla="*/ 309 h 530"/>
                  <a:gd name="T60" fmla="*/ 0 w 526"/>
                  <a:gd name="T61" fmla="*/ 266 h 530"/>
                  <a:gd name="T62" fmla="*/ 4 w 526"/>
                  <a:gd name="T63" fmla="*/ 223 h 530"/>
                  <a:gd name="T64" fmla="*/ 14 w 526"/>
                  <a:gd name="T65" fmla="*/ 181 h 530"/>
                  <a:gd name="T66" fmla="*/ 29 w 526"/>
                  <a:gd name="T67" fmla="*/ 143 h 530"/>
                  <a:gd name="T68" fmla="*/ 51 w 526"/>
                  <a:gd name="T69" fmla="*/ 108 h 530"/>
                  <a:gd name="T70" fmla="*/ 77 w 526"/>
                  <a:gd name="T71" fmla="*/ 78 h 530"/>
                  <a:gd name="T72" fmla="*/ 108 w 526"/>
                  <a:gd name="T73" fmla="*/ 51 h 530"/>
                  <a:gd name="T74" fmla="*/ 142 w 526"/>
                  <a:gd name="T75" fmla="*/ 29 h 530"/>
                  <a:gd name="T76" fmla="*/ 180 w 526"/>
                  <a:gd name="T77" fmla="*/ 13 h 530"/>
                  <a:gd name="T78" fmla="*/ 220 w 526"/>
                  <a:gd name="T79" fmla="*/ 3 h 530"/>
                  <a:gd name="T80" fmla="*/ 263 w 526"/>
                  <a:gd name="T81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526" h="530">
                    <a:moveTo>
                      <a:pt x="263" y="0"/>
                    </a:moveTo>
                    <a:lnTo>
                      <a:pt x="305" y="3"/>
                    </a:lnTo>
                    <a:lnTo>
                      <a:pt x="345" y="13"/>
                    </a:lnTo>
                    <a:lnTo>
                      <a:pt x="384" y="29"/>
                    </a:lnTo>
                    <a:lnTo>
                      <a:pt x="418" y="51"/>
                    </a:lnTo>
                    <a:lnTo>
                      <a:pt x="448" y="78"/>
                    </a:lnTo>
                    <a:lnTo>
                      <a:pt x="475" y="108"/>
                    </a:lnTo>
                    <a:lnTo>
                      <a:pt x="497" y="143"/>
                    </a:lnTo>
                    <a:lnTo>
                      <a:pt x="512" y="181"/>
                    </a:lnTo>
                    <a:lnTo>
                      <a:pt x="522" y="223"/>
                    </a:lnTo>
                    <a:lnTo>
                      <a:pt x="526" y="266"/>
                    </a:lnTo>
                    <a:lnTo>
                      <a:pt x="522" y="309"/>
                    </a:lnTo>
                    <a:lnTo>
                      <a:pt x="512" y="349"/>
                    </a:lnTo>
                    <a:lnTo>
                      <a:pt x="497" y="387"/>
                    </a:lnTo>
                    <a:lnTo>
                      <a:pt x="475" y="422"/>
                    </a:lnTo>
                    <a:lnTo>
                      <a:pt x="448" y="452"/>
                    </a:lnTo>
                    <a:lnTo>
                      <a:pt x="418" y="479"/>
                    </a:lnTo>
                    <a:lnTo>
                      <a:pt x="384" y="501"/>
                    </a:lnTo>
                    <a:lnTo>
                      <a:pt x="345" y="517"/>
                    </a:lnTo>
                    <a:lnTo>
                      <a:pt x="305" y="527"/>
                    </a:lnTo>
                    <a:lnTo>
                      <a:pt x="263" y="530"/>
                    </a:lnTo>
                    <a:lnTo>
                      <a:pt x="220" y="527"/>
                    </a:lnTo>
                    <a:lnTo>
                      <a:pt x="180" y="517"/>
                    </a:lnTo>
                    <a:lnTo>
                      <a:pt x="142" y="501"/>
                    </a:lnTo>
                    <a:lnTo>
                      <a:pt x="108" y="479"/>
                    </a:lnTo>
                    <a:lnTo>
                      <a:pt x="77" y="452"/>
                    </a:lnTo>
                    <a:lnTo>
                      <a:pt x="51" y="422"/>
                    </a:lnTo>
                    <a:lnTo>
                      <a:pt x="29" y="387"/>
                    </a:lnTo>
                    <a:lnTo>
                      <a:pt x="14" y="349"/>
                    </a:lnTo>
                    <a:lnTo>
                      <a:pt x="4" y="309"/>
                    </a:lnTo>
                    <a:lnTo>
                      <a:pt x="0" y="266"/>
                    </a:lnTo>
                    <a:lnTo>
                      <a:pt x="4" y="223"/>
                    </a:lnTo>
                    <a:lnTo>
                      <a:pt x="14" y="181"/>
                    </a:lnTo>
                    <a:lnTo>
                      <a:pt x="29" y="143"/>
                    </a:lnTo>
                    <a:lnTo>
                      <a:pt x="51" y="108"/>
                    </a:lnTo>
                    <a:lnTo>
                      <a:pt x="77" y="78"/>
                    </a:lnTo>
                    <a:lnTo>
                      <a:pt x="108" y="51"/>
                    </a:lnTo>
                    <a:lnTo>
                      <a:pt x="142" y="29"/>
                    </a:lnTo>
                    <a:lnTo>
                      <a:pt x="180" y="13"/>
                    </a:lnTo>
                    <a:lnTo>
                      <a:pt x="220" y="3"/>
                    </a:lnTo>
                    <a:lnTo>
                      <a:pt x="263" y="0"/>
                    </a:lnTo>
                    <a:close/>
                  </a:path>
                </a:pathLst>
              </a:custGeom>
              <a:solidFill>
                <a:srgbClr val="FFC000"/>
              </a:solidFill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112945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associate_pic4">
            <a:extLst>
              <a:ext uri="{FF2B5EF4-FFF2-40B4-BE49-F238E27FC236}">
                <a16:creationId xmlns:a16="http://schemas.microsoft.com/office/drawing/2014/main" id="{7C35D3D2-42E1-E5D1-8665-CEA54C3F65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9510" y="3287270"/>
            <a:ext cx="3186467" cy="328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사진설명">
            <a:extLst>
              <a:ext uri="{FF2B5EF4-FFF2-40B4-BE49-F238E27FC236}">
                <a16:creationId xmlns:a16="http://schemas.microsoft.com/office/drawing/2014/main" id="{1911DFAB-B408-B641-DBAE-19F1530EC7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192" y="1276972"/>
            <a:ext cx="4136848" cy="3102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F7E833-8AAC-74DC-B612-A880F1C1E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833" r="12583"/>
          <a:stretch/>
        </p:blipFill>
        <p:spPr>
          <a:xfrm>
            <a:off x="585317" y="4540897"/>
            <a:ext cx="4878329" cy="119965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464A24C6-2039-AC37-AB0D-D30A70AA8D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24676" y="1276972"/>
            <a:ext cx="5982007" cy="1847945"/>
          </a:xfrm>
          <a:prstGeom prst="rect">
            <a:avLst/>
          </a:prstGeom>
        </p:spPr>
      </p:pic>
      <p:pic>
        <p:nvPicPr>
          <p:cNvPr id="11268" name="Picture 4" descr="불법주차 킥보드, 이제 견인대상입니다! | 강남구청 &gt; 강남소식 &gt; 카드뉴스">
            <a:extLst>
              <a:ext uri="{FF2B5EF4-FFF2-40B4-BE49-F238E27FC236}">
                <a16:creationId xmlns:a16="http://schemas.microsoft.com/office/drawing/2014/main" id="{4E0C0DE4-296C-59C1-8582-EC31D7F640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15447" y="3429000"/>
            <a:ext cx="3091236" cy="3091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7BD265-F2AA-6166-23E4-F7EC616FE22D}"/>
              </a:ext>
            </a:extLst>
          </p:cNvPr>
          <p:cNvSpPr txBox="1"/>
          <p:nvPr/>
        </p:nvSpPr>
        <p:spPr>
          <a:xfrm>
            <a:off x="1065271" y="284686"/>
            <a:ext cx="4652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1. 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프로젝트 개요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배경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AF98AB6-CADF-57AC-4DC7-A0DB479B0F1D}"/>
              </a:ext>
            </a:extLst>
          </p:cNvPr>
          <p:cNvGrpSpPr/>
          <p:nvPr/>
        </p:nvGrpSpPr>
        <p:grpSpPr>
          <a:xfrm>
            <a:off x="382417" y="245733"/>
            <a:ext cx="550774" cy="869950"/>
            <a:chOff x="466293" y="346090"/>
            <a:chExt cx="550774" cy="869950"/>
          </a:xfrm>
        </p:grpSpPr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644032B2-E90D-561A-A5E6-0D2DC7B208E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293" y="346090"/>
              <a:ext cx="550774" cy="869950"/>
            </a:xfrm>
            <a:custGeom>
              <a:avLst/>
              <a:gdLst>
                <a:gd name="T0" fmla="*/ 1006 w 2265"/>
                <a:gd name="T1" fmla="*/ 498 h 3578"/>
                <a:gd name="T2" fmla="*/ 831 w 2265"/>
                <a:gd name="T3" fmla="*/ 561 h 3578"/>
                <a:gd name="T4" fmla="*/ 686 w 2265"/>
                <a:gd name="T5" fmla="*/ 672 h 3578"/>
                <a:gd name="T6" fmla="*/ 577 w 2265"/>
                <a:gd name="T7" fmla="*/ 819 h 3578"/>
                <a:gd name="T8" fmla="*/ 513 w 2265"/>
                <a:gd name="T9" fmla="*/ 994 h 3578"/>
                <a:gd name="T10" fmla="*/ 504 w 2265"/>
                <a:gd name="T11" fmla="*/ 1188 h 3578"/>
                <a:gd name="T12" fmla="*/ 550 w 2265"/>
                <a:gd name="T13" fmla="*/ 1371 h 3578"/>
                <a:gd name="T14" fmla="*/ 645 w 2265"/>
                <a:gd name="T15" fmla="*/ 1529 h 3578"/>
                <a:gd name="T16" fmla="*/ 780 w 2265"/>
                <a:gd name="T17" fmla="*/ 1653 h 3578"/>
                <a:gd name="T18" fmla="*/ 944 w 2265"/>
                <a:gd name="T19" fmla="*/ 1733 h 3578"/>
                <a:gd name="T20" fmla="*/ 1133 w 2265"/>
                <a:gd name="T21" fmla="*/ 1761 h 3578"/>
                <a:gd name="T22" fmla="*/ 1321 w 2265"/>
                <a:gd name="T23" fmla="*/ 1733 h 3578"/>
                <a:gd name="T24" fmla="*/ 1487 w 2265"/>
                <a:gd name="T25" fmla="*/ 1653 h 3578"/>
                <a:gd name="T26" fmla="*/ 1621 w 2265"/>
                <a:gd name="T27" fmla="*/ 1529 h 3578"/>
                <a:gd name="T28" fmla="*/ 1715 w 2265"/>
                <a:gd name="T29" fmla="*/ 1371 h 3578"/>
                <a:gd name="T30" fmla="*/ 1762 w 2265"/>
                <a:gd name="T31" fmla="*/ 1188 h 3578"/>
                <a:gd name="T32" fmla="*/ 1752 w 2265"/>
                <a:gd name="T33" fmla="*/ 994 h 3578"/>
                <a:gd name="T34" fmla="*/ 1688 w 2265"/>
                <a:gd name="T35" fmla="*/ 819 h 3578"/>
                <a:gd name="T36" fmla="*/ 1580 w 2265"/>
                <a:gd name="T37" fmla="*/ 672 h 3578"/>
                <a:gd name="T38" fmla="*/ 1434 w 2265"/>
                <a:gd name="T39" fmla="*/ 561 h 3578"/>
                <a:gd name="T40" fmla="*/ 1260 w 2265"/>
                <a:gd name="T41" fmla="*/ 498 h 3578"/>
                <a:gd name="T42" fmla="*/ 1133 w 2265"/>
                <a:gd name="T43" fmla="*/ 0 h 3578"/>
                <a:gd name="T44" fmla="*/ 1308 w 2265"/>
                <a:gd name="T45" fmla="*/ 14 h 3578"/>
                <a:gd name="T46" fmla="*/ 1554 w 2265"/>
                <a:gd name="T47" fmla="*/ 82 h 3578"/>
                <a:gd name="T48" fmla="*/ 1774 w 2265"/>
                <a:gd name="T49" fmla="*/ 202 h 3578"/>
                <a:gd name="T50" fmla="*/ 1963 w 2265"/>
                <a:gd name="T51" fmla="*/ 364 h 3578"/>
                <a:gd name="T52" fmla="*/ 2111 w 2265"/>
                <a:gd name="T53" fmla="*/ 566 h 3578"/>
                <a:gd name="T54" fmla="*/ 2212 w 2265"/>
                <a:gd name="T55" fmla="*/ 798 h 3578"/>
                <a:gd name="T56" fmla="*/ 2262 w 2265"/>
                <a:gd name="T57" fmla="*/ 1054 h 3578"/>
                <a:gd name="T58" fmla="*/ 2253 w 2265"/>
                <a:gd name="T59" fmla="*/ 1312 h 3578"/>
                <a:gd name="T60" fmla="*/ 2190 w 2265"/>
                <a:gd name="T61" fmla="*/ 1552 h 3578"/>
                <a:gd name="T62" fmla="*/ 2090 w 2265"/>
                <a:gd name="T63" fmla="*/ 1752 h 3578"/>
                <a:gd name="T64" fmla="*/ 1963 w 2265"/>
                <a:gd name="T65" fmla="*/ 1921 h 3578"/>
                <a:gd name="T66" fmla="*/ 1880 w 2265"/>
                <a:gd name="T67" fmla="*/ 2012 h 3578"/>
                <a:gd name="T68" fmla="*/ 1798 w 2265"/>
                <a:gd name="T69" fmla="*/ 2114 h 3578"/>
                <a:gd name="T70" fmla="*/ 1656 w 2265"/>
                <a:gd name="T71" fmla="*/ 2346 h 3578"/>
                <a:gd name="T72" fmla="*/ 1502 w 2265"/>
                <a:gd name="T73" fmla="*/ 2639 h 3578"/>
                <a:gd name="T74" fmla="*/ 1379 w 2265"/>
                <a:gd name="T75" fmla="*/ 2911 h 3578"/>
                <a:gd name="T76" fmla="*/ 1284 w 2265"/>
                <a:gd name="T77" fmla="*/ 3154 h 3578"/>
                <a:gd name="T78" fmla="*/ 1214 w 2265"/>
                <a:gd name="T79" fmla="*/ 3360 h 3578"/>
                <a:gd name="T80" fmla="*/ 1167 w 2265"/>
                <a:gd name="T81" fmla="*/ 3520 h 3578"/>
                <a:gd name="T82" fmla="*/ 1145 w 2265"/>
                <a:gd name="T83" fmla="*/ 3575 h 3578"/>
                <a:gd name="T84" fmla="*/ 1124 w 2265"/>
                <a:gd name="T85" fmla="*/ 3563 h 3578"/>
                <a:gd name="T86" fmla="*/ 1089 w 2265"/>
                <a:gd name="T87" fmla="*/ 3422 h 3578"/>
                <a:gd name="T88" fmla="*/ 990 w 2265"/>
                <a:gd name="T89" fmla="*/ 3128 h 3578"/>
                <a:gd name="T90" fmla="*/ 857 w 2265"/>
                <a:gd name="T91" fmla="*/ 2826 h 3578"/>
                <a:gd name="T92" fmla="*/ 701 w 2265"/>
                <a:gd name="T93" fmla="*/ 2532 h 3578"/>
                <a:gd name="T94" fmla="*/ 538 w 2265"/>
                <a:gd name="T95" fmla="*/ 2258 h 3578"/>
                <a:gd name="T96" fmla="*/ 412 w 2265"/>
                <a:gd name="T97" fmla="*/ 2061 h 3578"/>
                <a:gd name="T98" fmla="*/ 331 w 2265"/>
                <a:gd name="T99" fmla="*/ 1958 h 3578"/>
                <a:gd name="T100" fmla="*/ 253 w 2265"/>
                <a:gd name="T101" fmla="*/ 1862 h 3578"/>
                <a:gd name="T102" fmla="*/ 118 w 2265"/>
                <a:gd name="T103" fmla="*/ 1648 h 3578"/>
                <a:gd name="T104" fmla="*/ 31 w 2265"/>
                <a:gd name="T105" fmla="*/ 1407 h 3578"/>
                <a:gd name="T106" fmla="*/ 0 w 2265"/>
                <a:gd name="T107" fmla="*/ 1144 h 3578"/>
                <a:gd name="T108" fmla="*/ 30 w 2265"/>
                <a:gd name="T109" fmla="*/ 881 h 3578"/>
                <a:gd name="T110" fmla="*/ 115 w 2265"/>
                <a:gd name="T111" fmla="*/ 640 h 3578"/>
                <a:gd name="T112" fmla="*/ 249 w 2265"/>
                <a:gd name="T113" fmla="*/ 428 h 3578"/>
                <a:gd name="T114" fmla="*/ 424 w 2265"/>
                <a:gd name="T115" fmla="*/ 251 h 3578"/>
                <a:gd name="T116" fmla="*/ 635 w 2265"/>
                <a:gd name="T117" fmla="*/ 116 h 3578"/>
                <a:gd name="T118" fmla="*/ 873 w 2265"/>
                <a:gd name="T119" fmla="*/ 30 h 3578"/>
                <a:gd name="T120" fmla="*/ 1133 w 2265"/>
                <a:gd name="T121" fmla="*/ 0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5" h="3578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574D78E8-FB66-A6FD-6B0C-D8DA0424A2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456" y="548494"/>
              <a:ext cx="128449" cy="129422"/>
            </a:xfrm>
            <a:custGeom>
              <a:avLst/>
              <a:gdLst>
                <a:gd name="T0" fmla="*/ 263 w 526"/>
                <a:gd name="T1" fmla="*/ 0 h 530"/>
                <a:gd name="T2" fmla="*/ 305 w 526"/>
                <a:gd name="T3" fmla="*/ 3 h 530"/>
                <a:gd name="T4" fmla="*/ 345 w 526"/>
                <a:gd name="T5" fmla="*/ 13 h 530"/>
                <a:gd name="T6" fmla="*/ 384 w 526"/>
                <a:gd name="T7" fmla="*/ 29 h 530"/>
                <a:gd name="T8" fmla="*/ 418 w 526"/>
                <a:gd name="T9" fmla="*/ 51 h 530"/>
                <a:gd name="T10" fmla="*/ 448 w 526"/>
                <a:gd name="T11" fmla="*/ 78 h 530"/>
                <a:gd name="T12" fmla="*/ 475 w 526"/>
                <a:gd name="T13" fmla="*/ 108 h 530"/>
                <a:gd name="T14" fmla="*/ 497 w 526"/>
                <a:gd name="T15" fmla="*/ 143 h 530"/>
                <a:gd name="T16" fmla="*/ 512 w 526"/>
                <a:gd name="T17" fmla="*/ 181 h 530"/>
                <a:gd name="T18" fmla="*/ 522 w 526"/>
                <a:gd name="T19" fmla="*/ 223 h 530"/>
                <a:gd name="T20" fmla="*/ 526 w 526"/>
                <a:gd name="T21" fmla="*/ 266 h 530"/>
                <a:gd name="T22" fmla="*/ 522 w 526"/>
                <a:gd name="T23" fmla="*/ 309 h 530"/>
                <a:gd name="T24" fmla="*/ 512 w 526"/>
                <a:gd name="T25" fmla="*/ 349 h 530"/>
                <a:gd name="T26" fmla="*/ 497 w 526"/>
                <a:gd name="T27" fmla="*/ 387 h 530"/>
                <a:gd name="T28" fmla="*/ 475 w 526"/>
                <a:gd name="T29" fmla="*/ 422 h 530"/>
                <a:gd name="T30" fmla="*/ 448 w 526"/>
                <a:gd name="T31" fmla="*/ 452 h 530"/>
                <a:gd name="T32" fmla="*/ 418 w 526"/>
                <a:gd name="T33" fmla="*/ 479 h 530"/>
                <a:gd name="T34" fmla="*/ 384 w 526"/>
                <a:gd name="T35" fmla="*/ 501 h 530"/>
                <a:gd name="T36" fmla="*/ 345 w 526"/>
                <a:gd name="T37" fmla="*/ 517 h 530"/>
                <a:gd name="T38" fmla="*/ 305 w 526"/>
                <a:gd name="T39" fmla="*/ 527 h 530"/>
                <a:gd name="T40" fmla="*/ 263 w 526"/>
                <a:gd name="T41" fmla="*/ 530 h 530"/>
                <a:gd name="T42" fmla="*/ 220 w 526"/>
                <a:gd name="T43" fmla="*/ 527 h 530"/>
                <a:gd name="T44" fmla="*/ 180 w 526"/>
                <a:gd name="T45" fmla="*/ 517 h 530"/>
                <a:gd name="T46" fmla="*/ 142 w 526"/>
                <a:gd name="T47" fmla="*/ 501 h 530"/>
                <a:gd name="T48" fmla="*/ 108 w 526"/>
                <a:gd name="T49" fmla="*/ 479 h 530"/>
                <a:gd name="T50" fmla="*/ 77 w 526"/>
                <a:gd name="T51" fmla="*/ 452 h 530"/>
                <a:gd name="T52" fmla="*/ 51 w 526"/>
                <a:gd name="T53" fmla="*/ 422 h 530"/>
                <a:gd name="T54" fmla="*/ 29 w 526"/>
                <a:gd name="T55" fmla="*/ 387 h 530"/>
                <a:gd name="T56" fmla="*/ 14 w 526"/>
                <a:gd name="T57" fmla="*/ 349 h 530"/>
                <a:gd name="T58" fmla="*/ 4 w 526"/>
                <a:gd name="T59" fmla="*/ 309 h 530"/>
                <a:gd name="T60" fmla="*/ 0 w 526"/>
                <a:gd name="T61" fmla="*/ 266 h 530"/>
                <a:gd name="T62" fmla="*/ 4 w 526"/>
                <a:gd name="T63" fmla="*/ 223 h 530"/>
                <a:gd name="T64" fmla="*/ 14 w 526"/>
                <a:gd name="T65" fmla="*/ 181 h 530"/>
                <a:gd name="T66" fmla="*/ 29 w 526"/>
                <a:gd name="T67" fmla="*/ 143 h 530"/>
                <a:gd name="T68" fmla="*/ 51 w 526"/>
                <a:gd name="T69" fmla="*/ 108 h 530"/>
                <a:gd name="T70" fmla="*/ 77 w 526"/>
                <a:gd name="T71" fmla="*/ 78 h 530"/>
                <a:gd name="T72" fmla="*/ 108 w 526"/>
                <a:gd name="T73" fmla="*/ 51 h 530"/>
                <a:gd name="T74" fmla="*/ 142 w 526"/>
                <a:gd name="T75" fmla="*/ 29 h 530"/>
                <a:gd name="T76" fmla="*/ 180 w 526"/>
                <a:gd name="T77" fmla="*/ 13 h 530"/>
                <a:gd name="T78" fmla="*/ 220 w 526"/>
                <a:gd name="T79" fmla="*/ 3 h 530"/>
                <a:gd name="T80" fmla="*/ 263 w 526"/>
                <a:gd name="T81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6" h="530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48" name="그림 47">
            <a:extLst>
              <a:ext uri="{FF2B5EF4-FFF2-40B4-BE49-F238E27FC236}">
                <a16:creationId xmlns:a16="http://schemas.microsoft.com/office/drawing/2014/main" id="{D6E7DB25-8E77-5597-C05A-9702ED0652D3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8819" y1="65246" x2="58819" y2="652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082" t="27296" r="17829" b="26163"/>
          <a:stretch/>
        </p:blipFill>
        <p:spPr>
          <a:xfrm rot="755154">
            <a:off x="9583661" y="1208006"/>
            <a:ext cx="1061190" cy="802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5414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타원 7">
            <a:extLst>
              <a:ext uri="{FF2B5EF4-FFF2-40B4-BE49-F238E27FC236}">
                <a16:creationId xmlns:a16="http://schemas.microsoft.com/office/drawing/2014/main" id="{EC08260D-7DAD-900D-3F09-111E5F6A696D}"/>
              </a:ext>
            </a:extLst>
          </p:cNvPr>
          <p:cNvSpPr/>
          <p:nvPr/>
        </p:nvSpPr>
        <p:spPr>
          <a:xfrm>
            <a:off x="7802770" y="4005911"/>
            <a:ext cx="2556233" cy="24521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21F2C2B1-A4CE-08AC-63CA-120340D58E08}"/>
              </a:ext>
            </a:extLst>
          </p:cNvPr>
          <p:cNvSpPr/>
          <p:nvPr/>
        </p:nvSpPr>
        <p:spPr>
          <a:xfrm>
            <a:off x="7799018" y="848730"/>
            <a:ext cx="2556233" cy="2452117"/>
          </a:xfrm>
          <a:prstGeom prst="ellipse">
            <a:avLst/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E1770166-3437-4FCD-8B95-E1677DC21CB6}"/>
              </a:ext>
            </a:extLst>
          </p:cNvPr>
          <p:cNvSpPr/>
          <p:nvPr/>
        </p:nvSpPr>
        <p:spPr>
          <a:xfrm>
            <a:off x="1135432" y="1583698"/>
            <a:ext cx="4103263" cy="3936137"/>
          </a:xfrm>
          <a:prstGeom prst="ellipse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FD66D4C-8657-3D40-14F7-C5986BA1E293}"/>
              </a:ext>
            </a:extLst>
          </p:cNvPr>
          <p:cNvSpPr txBox="1"/>
          <p:nvPr/>
        </p:nvSpPr>
        <p:spPr>
          <a:xfrm>
            <a:off x="1065271" y="284686"/>
            <a:ext cx="4652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1. 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프로젝트 개요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타겟 및 목적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C51AF15-370C-288F-E504-21672E77289D}"/>
              </a:ext>
            </a:extLst>
          </p:cNvPr>
          <p:cNvGrpSpPr/>
          <p:nvPr/>
        </p:nvGrpSpPr>
        <p:grpSpPr>
          <a:xfrm>
            <a:off x="1463956" y="2111911"/>
            <a:ext cx="3588227" cy="2879710"/>
            <a:chOff x="1458886" y="1956637"/>
            <a:chExt cx="3588227" cy="2879710"/>
          </a:xfrm>
        </p:grpSpPr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5B3B4AA-33D1-29FA-4603-CC1993245A0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0159" y="1956637"/>
              <a:ext cx="2879710" cy="287971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5B132709-9572-78BF-E048-9B313BDF02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8886" y="2051889"/>
              <a:ext cx="1561127" cy="1561127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FF01647A-B95B-03D0-980D-36C91A17D1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815927" y="2542412"/>
              <a:ext cx="2231186" cy="2231186"/>
            </a:xfrm>
            <a:prstGeom prst="rect">
              <a:avLst/>
            </a:prstGeom>
          </p:spPr>
        </p:pic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24069CBC-8296-D676-93E3-C7506E73FC1C}"/>
              </a:ext>
            </a:extLst>
          </p:cNvPr>
          <p:cNvSpPr txBox="1"/>
          <p:nvPr/>
        </p:nvSpPr>
        <p:spPr>
          <a:xfrm>
            <a:off x="840863" y="5548693"/>
            <a:ext cx="46923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서울시 내 개인형이동장치 이용자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7B30819-574F-6737-2867-2E65197611BC}"/>
              </a:ext>
            </a:extLst>
          </p:cNvPr>
          <p:cNvSpPr txBox="1"/>
          <p:nvPr/>
        </p:nvSpPr>
        <p:spPr>
          <a:xfrm>
            <a:off x="7319655" y="3099113"/>
            <a:ext cx="358413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유형별 개인형 이동장치 사고율 정보 제공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480E7CD8-6308-421A-9CD1-CB723F8E9C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493" y="4197266"/>
            <a:ext cx="2064788" cy="2064788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A4478244-EDE2-ACF4-A254-299880FA41F5}"/>
              </a:ext>
            </a:extLst>
          </p:cNvPr>
          <p:cNvSpPr txBox="1"/>
          <p:nvPr/>
        </p:nvSpPr>
        <p:spPr>
          <a:xfrm>
            <a:off x="6634827" y="6262054"/>
            <a:ext cx="4648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개인형 이동장치 강제 견인구역 정보 제공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D31E9CCD-F921-BB36-4638-C8978C891D5A}"/>
              </a:ext>
            </a:extLst>
          </p:cNvPr>
          <p:cNvGrpSpPr/>
          <p:nvPr/>
        </p:nvGrpSpPr>
        <p:grpSpPr>
          <a:xfrm>
            <a:off x="382417" y="245733"/>
            <a:ext cx="550774" cy="869950"/>
            <a:chOff x="466293" y="346090"/>
            <a:chExt cx="550774" cy="869950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DBC29407-0E69-59DD-A81D-36CE3041D0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293" y="346090"/>
              <a:ext cx="550774" cy="869950"/>
            </a:xfrm>
            <a:custGeom>
              <a:avLst/>
              <a:gdLst>
                <a:gd name="T0" fmla="*/ 1006 w 2265"/>
                <a:gd name="T1" fmla="*/ 498 h 3578"/>
                <a:gd name="T2" fmla="*/ 831 w 2265"/>
                <a:gd name="T3" fmla="*/ 561 h 3578"/>
                <a:gd name="T4" fmla="*/ 686 w 2265"/>
                <a:gd name="T5" fmla="*/ 672 h 3578"/>
                <a:gd name="T6" fmla="*/ 577 w 2265"/>
                <a:gd name="T7" fmla="*/ 819 h 3578"/>
                <a:gd name="T8" fmla="*/ 513 w 2265"/>
                <a:gd name="T9" fmla="*/ 994 h 3578"/>
                <a:gd name="T10" fmla="*/ 504 w 2265"/>
                <a:gd name="T11" fmla="*/ 1188 h 3578"/>
                <a:gd name="T12" fmla="*/ 550 w 2265"/>
                <a:gd name="T13" fmla="*/ 1371 h 3578"/>
                <a:gd name="T14" fmla="*/ 645 w 2265"/>
                <a:gd name="T15" fmla="*/ 1529 h 3578"/>
                <a:gd name="T16" fmla="*/ 780 w 2265"/>
                <a:gd name="T17" fmla="*/ 1653 h 3578"/>
                <a:gd name="T18" fmla="*/ 944 w 2265"/>
                <a:gd name="T19" fmla="*/ 1733 h 3578"/>
                <a:gd name="T20" fmla="*/ 1133 w 2265"/>
                <a:gd name="T21" fmla="*/ 1761 h 3578"/>
                <a:gd name="T22" fmla="*/ 1321 w 2265"/>
                <a:gd name="T23" fmla="*/ 1733 h 3578"/>
                <a:gd name="T24" fmla="*/ 1487 w 2265"/>
                <a:gd name="T25" fmla="*/ 1653 h 3578"/>
                <a:gd name="T26" fmla="*/ 1621 w 2265"/>
                <a:gd name="T27" fmla="*/ 1529 h 3578"/>
                <a:gd name="T28" fmla="*/ 1715 w 2265"/>
                <a:gd name="T29" fmla="*/ 1371 h 3578"/>
                <a:gd name="T30" fmla="*/ 1762 w 2265"/>
                <a:gd name="T31" fmla="*/ 1188 h 3578"/>
                <a:gd name="T32" fmla="*/ 1752 w 2265"/>
                <a:gd name="T33" fmla="*/ 994 h 3578"/>
                <a:gd name="T34" fmla="*/ 1688 w 2265"/>
                <a:gd name="T35" fmla="*/ 819 h 3578"/>
                <a:gd name="T36" fmla="*/ 1580 w 2265"/>
                <a:gd name="T37" fmla="*/ 672 h 3578"/>
                <a:gd name="T38" fmla="*/ 1434 w 2265"/>
                <a:gd name="T39" fmla="*/ 561 h 3578"/>
                <a:gd name="T40" fmla="*/ 1260 w 2265"/>
                <a:gd name="T41" fmla="*/ 498 h 3578"/>
                <a:gd name="T42" fmla="*/ 1133 w 2265"/>
                <a:gd name="T43" fmla="*/ 0 h 3578"/>
                <a:gd name="T44" fmla="*/ 1308 w 2265"/>
                <a:gd name="T45" fmla="*/ 14 h 3578"/>
                <a:gd name="T46" fmla="*/ 1554 w 2265"/>
                <a:gd name="T47" fmla="*/ 82 h 3578"/>
                <a:gd name="T48" fmla="*/ 1774 w 2265"/>
                <a:gd name="T49" fmla="*/ 202 h 3578"/>
                <a:gd name="T50" fmla="*/ 1963 w 2265"/>
                <a:gd name="T51" fmla="*/ 364 h 3578"/>
                <a:gd name="T52" fmla="*/ 2111 w 2265"/>
                <a:gd name="T53" fmla="*/ 566 h 3578"/>
                <a:gd name="T54" fmla="*/ 2212 w 2265"/>
                <a:gd name="T55" fmla="*/ 798 h 3578"/>
                <a:gd name="T56" fmla="*/ 2262 w 2265"/>
                <a:gd name="T57" fmla="*/ 1054 h 3578"/>
                <a:gd name="T58" fmla="*/ 2253 w 2265"/>
                <a:gd name="T59" fmla="*/ 1312 h 3578"/>
                <a:gd name="T60" fmla="*/ 2190 w 2265"/>
                <a:gd name="T61" fmla="*/ 1552 h 3578"/>
                <a:gd name="T62" fmla="*/ 2090 w 2265"/>
                <a:gd name="T63" fmla="*/ 1752 h 3578"/>
                <a:gd name="T64" fmla="*/ 1963 w 2265"/>
                <a:gd name="T65" fmla="*/ 1921 h 3578"/>
                <a:gd name="T66" fmla="*/ 1880 w 2265"/>
                <a:gd name="T67" fmla="*/ 2012 h 3578"/>
                <a:gd name="T68" fmla="*/ 1798 w 2265"/>
                <a:gd name="T69" fmla="*/ 2114 h 3578"/>
                <a:gd name="T70" fmla="*/ 1656 w 2265"/>
                <a:gd name="T71" fmla="*/ 2346 h 3578"/>
                <a:gd name="T72" fmla="*/ 1502 w 2265"/>
                <a:gd name="T73" fmla="*/ 2639 h 3578"/>
                <a:gd name="T74" fmla="*/ 1379 w 2265"/>
                <a:gd name="T75" fmla="*/ 2911 h 3578"/>
                <a:gd name="T76" fmla="*/ 1284 w 2265"/>
                <a:gd name="T77" fmla="*/ 3154 h 3578"/>
                <a:gd name="T78" fmla="*/ 1214 w 2265"/>
                <a:gd name="T79" fmla="*/ 3360 h 3578"/>
                <a:gd name="T80" fmla="*/ 1167 w 2265"/>
                <a:gd name="T81" fmla="*/ 3520 h 3578"/>
                <a:gd name="T82" fmla="*/ 1145 w 2265"/>
                <a:gd name="T83" fmla="*/ 3575 h 3578"/>
                <a:gd name="T84" fmla="*/ 1124 w 2265"/>
                <a:gd name="T85" fmla="*/ 3563 h 3578"/>
                <a:gd name="T86" fmla="*/ 1089 w 2265"/>
                <a:gd name="T87" fmla="*/ 3422 h 3578"/>
                <a:gd name="T88" fmla="*/ 990 w 2265"/>
                <a:gd name="T89" fmla="*/ 3128 h 3578"/>
                <a:gd name="T90" fmla="*/ 857 w 2265"/>
                <a:gd name="T91" fmla="*/ 2826 h 3578"/>
                <a:gd name="T92" fmla="*/ 701 w 2265"/>
                <a:gd name="T93" fmla="*/ 2532 h 3578"/>
                <a:gd name="T94" fmla="*/ 538 w 2265"/>
                <a:gd name="T95" fmla="*/ 2258 h 3578"/>
                <a:gd name="T96" fmla="*/ 412 w 2265"/>
                <a:gd name="T97" fmla="*/ 2061 h 3578"/>
                <a:gd name="T98" fmla="*/ 331 w 2265"/>
                <a:gd name="T99" fmla="*/ 1958 h 3578"/>
                <a:gd name="T100" fmla="*/ 253 w 2265"/>
                <a:gd name="T101" fmla="*/ 1862 h 3578"/>
                <a:gd name="T102" fmla="*/ 118 w 2265"/>
                <a:gd name="T103" fmla="*/ 1648 h 3578"/>
                <a:gd name="T104" fmla="*/ 31 w 2265"/>
                <a:gd name="T105" fmla="*/ 1407 h 3578"/>
                <a:gd name="T106" fmla="*/ 0 w 2265"/>
                <a:gd name="T107" fmla="*/ 1144 h 3578"/>
                <a:gd name="T108" fmla="*/ 30 w 2265"/>
                <a:gd name="T109" fmla="*/ 881 h 3578"/>
                <a:gd name="T110" fmla="*/ 115 w 2265"/>
                <a:gd name="T111" fmla="*/ 640 h 3578"/>
                <a:gd name="T112" fmla="*/ 249 w 2265"/>
                <a:gd name="T113" fmla="*/ 428 h 3578"/>
                <a:gd name="T114" fmla="*/ 424 w 2265"/>
                <a:gd name="T115" fmla="*/ 251 h 3578"/>
                <a:gd name="T116" fmla="*/ 635 w 2265"/>
                <a:gd name="T117" fmla="*/ 116 h 3578"/>
                <a:gd name="T118" fmla="*/ 873 w 2265"/>
                <a:gd name="T119" fmla="*/ 30 h 3578"/>
                <a:gd name="T120" fmla="*/ 1133 w 2265"/>
                <a:gd name="T121" fmla="*/ 0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5" h="3578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5" name="Freeform 12">
              <a:extLst>
                <a:ext uri="{FF2B5EF4-FFF2-40B4-BE49-F238E27FC236}">
                  <a16:creationId xmlns:a16="http://schemas.microsoft.com/office/drawing/2014/main" id="{0706C74C-B502-7BDD-29ED-C69332E5EB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456" y="548494"/>
              <a:ext cx="128449" cy="129422"/>
            </a:xfrm>
            <a:custGeom>
              <a:avLst/>
              <a:gdLst>
                <a:gd name="T0" fmla="*/ 263 w 526"/>
                <a:gd name="T1" fmla="*/ 0 h 530"/>
                <a:gd name="T2" fmla="*/ 305 w 526"/>
                <a:gd name="T3" fmla="*/ 3 h 530"/>
                <a:gd name="T4" fmla="*/ 345 w 526"/>
                <a:gd name="T5" fmla="*/ 13 h 530"/>
                <a:gd name="T6" fmla="*/ 384 w 526"/>
                <a:gd name="T7" fmla="*/ 29 h 530"/>
                <a:gd name="T8" fmla="*/ 418 w 526"/>
                <a:gd name="T9" fmla="*/ 51 h 530"/>
                <a:gd name="T10" fmla="*/ 448 w 526"/>
                <a:gd name="T11" fmla="*/ 78 h 530"/>
                <a:gd name="T12" fmla="*/ 475 w 526"/>
                <a:gd name="T13" fmla="*/ 108 h 530"/>
                <a:gd name="T14" fmla="*/ 497 w 526"/>
                <a:gd name="T15" fmla="*/ 143 h 530"/>
                <a:gd name="T16" fmla="*/ 512 w 526"/>
                <a:gd name="T17" fmla="*/ 181 h 530"/>
                <a:gd name="T18" fmla="*/ 522 w 526"/>
                <a:gd name="T19" fmla="*/ 223 h 530"/>
                <a:gd name="T20" fmla="*/ 526 w 526"/>
                <a:gd name="T21" fmla="*/ 266 h 530"/>
                <a:gd name="T22" fmla="*/ 522 w 526"/>
                <a:gd name="T23" fmla="*/ 309 h 530"/>
                <a:gd name="T24" fmla="*/ 512 w 526"/>
                <a:gd name="T25" fmla="*/ 349 h 530"/>
                <a:gd name="T26" fmla="*/ 497 w 526"/>
                <a:gd name="T27" fmla="*/ 387 h 530"/>
                <a:gd name="T28" fmla="*/ 475 w 526"/>
                <a:gd name="T29" fmla="*/ 422 h 530"/>
                <a:gd name="T30" fmla="*/ 448 w 526"/>
                <a:gd name="T31" fmla="*/ 452 h 530"/>
                <a:gd name="T32" fmla="*/ 418 w 526"/>
                <a:gd name="T33" fmla="*/ 479 h 530"/>
                <a:gd name="T34" fmla="*/ 384 w 526"/>
                <a:gd name="T35" fmla="*/ 501 h 530"/>
                <a:gd name="T36" fmla="*/ 345 w 526"/>
                <a:gd name="T37" fmla="*/ 517 h 530"/>
                <a:gd name="T38" fmla="*/ 305 w 526"/>
                <a:gd name="T39" fmla="*/ 527 h 530"/>
                <a:gd name="T40" fmla="*/ 263 w 526"/>
                <a:gd name="T41" fmla="*/ 530 h 530"/>
                <a:gd name="T42" fmla="*/ 220 w 526"/>
                <a:gd name="T43" fmla="*/ 527 h 530"/>
                <a:gd name="T44" fmla="*/ 180 w 526"/>
                <a:gd name="T45" fmla="*/ 517 h 530"/>
                <a:gd name="T46" fmla="*/ 142 w 526"/>
                <a:gd name="T47" fmla="*/ 501 h 530"/>
                <a:gd name="T48" fmla="*/ 108 w 526"/>
                <a:gd name="T49" fmla="*/ 479 h 530"/>
                <a:gd name="T50" fmla="*/ 77 w 526"/>
                <a:gd name="T51" fmla="*/ 452 h 530"/>
                <a:gd name="T52" fmla="*/ 51 w 526"/>
                <a:gd name="T53" fmla="*/ 422 h 530"/>
                <a:gd name="T54" fmla="*/ 29 w 526"/>
                <a:gd name="T55" fmla="*/ 387 h 530"/>
                <a:gd name="T56" fmla="*/ 14 w 526"/>
                <a:gd name="T57" fmla="*/ 349 h 530"/>
                <a:gd name="T58" fmla="*/ 4 w 526"/>
                <a:gd name="T59" fmla="*/ 309 h 530"/>
                <a:gd name="T60" fmla="*/ 0 w 526"/>
                <a:gd name="T61" fmla="*/ 266 h 530"/>
                <a:gd name="T62" fmla="*/ 4 w 526"/>
                <a:gd name="T63" fmla="*/ 223 h 530"/>
                <a:gd name="T64" fmla="*/ 14 w 526"/>
                <a:gd name="T65" fmla="*/ 181 h 530"/>
                <a:gd name="T66" fmla="*/ 29 w 526"/>
                <a:gd name="T67" fmla="*/ 143 h 530"/>
                <a:gd name="T68" fmla="*/ 51 w 526"/>
                <a:gd name="T69" fmla="*/ 108 h 530"/>
                <a:gd name="T70" fmla="*/ 77 w 526"/>
                <a:gd name="T71" fmla="*/ 78 h 530"/>
                <a:gd name="T72" fmla="*/ 108 w 526"/>
                <a:gd name="T73" fmla="*/ 51 h 530"/>
                <a:gd name="T74" fmla="*/ 142 w 526"/>
                <a:gd name="T75" fmla="*/ 29 h 530"/>
                <a:gd name="T76" fmla="*/ 180 w 526"/>
                <a:gd name="T77" fmla="*/ 13 h 530"/>
                <a:gd name="T78" fmla="*/ 220 w 526"/>
                <a:gd name="T79" fmla="*/ 3 h 530"/>
                <a:gd name="T80" fmla="*/ 263 w 526"/>
                <a:gd name="T81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6" h="530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C6092A1C-922E-ADB5-B162-54E3D2F85160}"/>
              </a:ext>
            </a:extLst>
          </p:cNvPr>
          <p:cNvGrpSpPr/>
          <p:nvPr/>
        </p:nvGrpSpPr>
        <p:grpSpPr>
          <a:xfrm>
            <a:off x="8044740" y="1068961"/>
            <a:ext cx="2064788" cy="1855879"/>
            <a:chOff x="7892530" y="1294337"/>
            <a:chExt cx="1881890" cy="1691486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225E7984-F2CC-DC76-7F2E-DCC67FFDF82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92530" y="1294337"/>
              <a:ext cx="1691486" cy="1691486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7BCD8E86-8CA2-951F-0936-777684FC288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37006" y="1352335"/>
              <a:ext cx="1237414" cy="12374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3346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FD66D4C-8657-3D40-14F7-C5986BA1E293}"/>
              </a:ext>
            </a:extLst>
          </p:cNvPr>
          <p:cNvSpPr txBox="1"/>
          <p:nvPr/>
        </p:nvSpPr>
        <p:spPr>
          <a:xfrm>
            <a:off x="1065271" y="284686"/>
            <a:ext cx="4652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1. 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프로젝트 개요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구성원 및 역할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BFB26221-5A1E-9DA8-5DCB-BD179C1543F0}"/>
              </a:ext>
            </a:extLst>
          </p:cNvPr>
          <p:cNvGrpSpPr/>
          <p:nvPr/>
        </p:nvGrpSpPr>
        <p:grpSpPr>
          <a:xfrm>
            <a:off x="382417" y="245733"/>
            <a:ext cx="550774" cy="869950"/>
            <a:chOff x="466293" y="346090"/>
            <a:chExt cx="550774" cy="869950"/>
          </a:xfrm>
        </p:grpSpPr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3103A33C-9F0D-4AB9-3CAC-9CA4F5F9AB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293" y="346090"/>
              <a:ext cx="550774" cy="869950"/>
            </a:xfrm>
            <a:custGeom>
              <a:avLst/>
              <a:gdLst>
                <a:gd name="T0" fmla="*/ 1006 w 2265"/>
                <a:gd name="T1" fmla="*/ 498 h 3578"/>
                <a:gd name="T2" fmla="*/ 831 w 2265"/>
                <a:gd name="T3" fmla="*/ 561 h 3578"/>
                <a:gd name="T4" fmla="*/ 686 w 2265"/>
                <a:gd name="T5" fmla="*/ 672 h 3578"/>
                <a:gd name="T6" fmla="*/ 577 w 2265"/>
                <a:gd name="T7" fmla="*/ 819 h 3578"/>
                <a:gd name="T8" fmla="*/ 513 w 2265"/>
                <a:gd name="T9" fmla="*/ 994 h 3578"/>
                <a:gd name="T10" fmla="*/ 504 w 2265"/>
                <a:gd name="T11" fmla="*/ 1188 h 3578"/>
                <a:gd name="T12" fmla="*/ 550 w 2265"/>
                <a:gd name="T13" fmla="*/ 1371 h 3578"/>
                <a:gd name="T14" fmla="*/ 645 w 2265"/>
                <a:gd name="T15" fmla="*/ 1529 h 3578"/>
                <a:gd name="T16" fmla="*/ 780 w 2265"/>
                <a:gd name="T17" fmla="*/ 1653 h 3578"/>
                <a:gd name="T18" fmla="*/ 944 w 2265"/>
                <a:gd name="T19" fmla="*/ 1733 h 3578"/>
                <a:gd name="T20" fmla="*/ 1133 w 2265"/>
                <a:gd name="T21" fmla="*/ 1761 h 3578"/>
                <a:gd name="T22" fmla="*/ 1321 w 2265"/>
                <a:gd name="T23" fmla="*/ 1733 h 3578"/>
                <a:gd name="T24" fmla="*/ 1487 w 2265"/>
                <a:gd name="T25" fmla="*/ 1653 h 3578"/>
                <a:gd name="T26" fmla="*/ 1621 w 2265"/>
                <a:gd name="T27" fmla="*/ 1529 h 3578"/>
                <a:gd name="T28" fmla="*/ 1715 w 2265"/>
                <a:gd name="T29" fmla="*/ 1371 h 3578"/>
                <a:gd name="T30" fmla="*/ 1762 w 2265"/>
                <a:gd name="T31" fmla="*/ 1188 h 3578"/>
                <a:gd name="T32" fmla="*/ 1752 w 2265"/>
                <a:gd name="T33" fmla="*/ 994 h 3578"/>
                <a:gd name="T34" fmla="*/ 1688 w 2265"/>
                <a:gd name="T35" fmla="*/ 819 h 3578"/>
                <a:gd name="T36" fmla="*/ 1580 w 2265"/>
                <a:gd name="T37" fmla="*/ 672 h 3578"/>
                <a:gd name="T38" fmla="*/ 1434 w 2265"/>
                <a:gd name="T39" fmla="*/ 561 h 3578"/>
                <a:gd name="T40" fmla="*/ 1260 w 2265"/>
                <a:gd name="T41" fmla="*/ 498 h 3578"/>
                <a:gd name="T42" fmla="*/ 1133 w 2265"/>
                <a:gd name="T43" fmla="*/ 0 h 3578"/>
                <a:gd name="T44" fmla="*/ 1308 w 2265"/>
                <a:gd name="T45" fmla="*/ 14 h 3578"/>
                <a:gd name="T46" fmla="*/ 1554 w 2265"/>
                <a:gd name="T47" fmla="*/ 82 h 3578"/>
                <a:gd name="T48" fmla="*/ 1774 w 2265"/>
                <a:gd name="T49" fmla="*/ 202 h 3578"/>
                <a:gd name="T50" fmla="*/ 1963 w 2265"/>
                <a:gd name="T51" fmla="*/ 364 h 3578"/>
                <a:gd name="T52" fmla="*/ 2111 w 2265"/>
                <a:gd name="T53" fmla="*/ 566 h 3578"/>
                <a:gd name="T54" fmla="*/ 2212 w 2265"/>
                <a:gd name="T55" fmla="*/ 798 h 3578"/>
                <a:gd name="T56" fmla="*/ 2262 w 2265"/>
                <a:gd name="T57" fmla="*/ 1054 h 3578"/>
                <a:gd name="T58" fmla="*/ 2253 w 2265"/>
                <a:gd name="T59" fmla="*/ 1312 h 3578"/>
                <a:gd name="T60" fmla="*/ 2190 w 2265"/>
                <a:gd name="T61" fmla="*/ 1552 h 3578"/>
                <a:gd name="T62" fmla="*/ 2090 w 2265"/>
                <a:gd name="T63" fmla="*/ 1752 h 3578"/>
                <a:gd name="T64" fmla="*/ 1963 w 2265"/>
                <a:gd name="T65" fmla="*/ 1921 h 3578"/>
                <a:gd name="T66" fmla="*/ 1880 w 2265"/>
                <a:gd name="T67" fmla="*/ 2012 h 3578"/>
                <a:gd name="T68" fmla="*/ 1798 w 2265"/>
                <a:gd name="T69" fmla="*/ 2114 h 3578"/>
                <a:gd name="T70" fmla="*/ 1656 w 2265"/>
                <a:gd name="T71" fmla="*/ 2346 h 3578"/>
                <a:gd name="T72" fmla="*/ 1502 w 2265"/>
                <a:gd name="T73" fmla="*/ 2639 h 3578"/>
                <a:gd name="T74" fmla="*/ 1379 w 2265"/>
                <a:gd name="T75" fmla="*/ 2911 h 3578"/>
                <a:gd name="T76" fmla="*/ 1284 w 2265"/>
                <a:gd name="T77" fmla="*/ 3154 h 3578"/>
                <a:gd name="T78" fmla="*/ 1214 w 2265"/>
                <a:gd name="T79" fmla="*/ 3360 h 3578"/>
                <a:gd name="T80" fmla="*/ 1167 w 2265"/>
                <a:gd name="T81" fmla="*/ 3520 h 3578"/>
                <a:gd name="T82" fmla="*/ 1145 w 2265"/>
                <a:gd name="T83" fmla="*/ 3575 h 3578"/>
                <a:gd name="T84" fmla="*/ 1124 w 2265"/>
                <a:gd name="T85" fmla="*/ 3563 h 3578"/>
                <a:gd name="T86" fmla="*/ 1089 w 2265"/>
                <a:gd name="T87" fmla="*/ 3422 h 3578"/>
                <a:gd name="T88" fmla="*/ 990 w 2265"/>
                <a:gd name="T89" fmla="*/ 3128 h 3578"/>
                <a:gd name="T90" fmla="*/ 857 w 2265"/>
                <a:gd name="T91" fmla="*/ 2826 h 3578"/>
                <a:gd name="T92" fmla="*/ 701 w 2265"/>
                <a:gd name="T93" fmla="*/ 2532 h 3578"/>
                <a:gd name="T94" fmla="*/ 538 w 2265"/>
                <a:gd name="T95" fmla="*/ 2258 h 3578"/>
                <a:gd name="T96" fmla="*/ 412 w 2265"/>
                <a:gd name="T97" fmla="*/ 2061 h 3578"/>
                <a:gd name="T98" fmla="*/ 331 w 2265"/>
                <a:gd name="T99" fmla="*/ 1958 h 3578"/>
                <a:gd name="T100" fmla="*/ 253 w 2265"/>
                <a:gd name="T101" fmla="*/ 1862 h 3578"/>
                <a:gd name="T102" fmla="*/ 118 w 2265"/>
                <a:gd name="T103" fmla="*/ 1648 h 3578"/>
                <a:gd name="T104" fmla="*/ 31 w 2265"/>
                <a:gd name="T105" fmla="*/ 1407 h 3578"/>
                <a:gd name="T106" fmla="*/ 0 w 2265"/>
                <a:gd name="T107" fmla="*/ 1144 h 3578"/>
                <a:gd name="T108" fmla="*/ 30 w 2265"/>
                <a:gd name="T109" fmla="*/ 881 h 3578"/>
                <a:gd name="T110" fmla="*/ 115 w 2265"/>
                <a:gd name="T111" fmla="*/ 640 h 3578"/>
                <a:gd name="T112" fmla="*/ 249 w 2265"/>
                <a:gd name="T113" fmla="*/ 428 h 3578"/>
                <a:gd name="T114" fmla="*/ 424 w 2265"/>
                <a:gd name="T115" fmla="*/ 251 h 3578"/>
                <a:gd name="T116" fmla="*/ 635 w 2265"/>
                <a:gd name="T117" fmla="*/ 116 h 3578"/>
                <a:gd name="T118" fmla="*/ 873 w 2265"/>
                <a:gd name="T119" fmla="*/ 30 h 3578"/>
                <a:gd name="T120" fmla="*/ 1133 w 2265"/>
                <a:gd name="T121" fmla="*/ 0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5" h="3578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ABC333EC-347D-5B04-C104-E9A2AA44F8C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456" y="548494"/>
              <a:ext cx="128449" cy="129422"/>
            </a:xfrm>
            <a:custGeom>
              <a:avLst/>
              <a:gdLst>
                <a:gd name="T0" fmla="*/ 263 w 526"/>
                <a:gd name="T1" fmla="*/ 0 h 530"/>
                <a:gd name="T2" fmla="*/ 305 w 526"/>
                <a:gd name="T3" fmla="*/ 3 h 530"/>
                <a:gd name="T4" fmla="*/ 345 w 526"/>
                <a:gd name="T5" fmla="*/ 13 h 530"/>
                <a:gd name="T6" fmla="*/ 384 w 526"/>
                <a:gd name="T7" fmla="*/ 29 h 530"/>
                <a:gd name="T8" fmla="*/ 418 w 526"/>
                <a:gd name="T9" fmla="*/ 51 h 530"/>
                <a:gd name="T10" fmla="*/ 448 w 526"/>
                <a:gd name="T11" fmla="*/ 78 h 530"/>
                <a:gd name="T12" fmla="*/ 475 w 526"/>
                <a:gd name="T13" fmla="*/ 108 h 530"/>
                <a:gd name="T14" fmla="*/ 497 w 526"/>
                <a:gd name="T15" fmla="*/ 143 h 530"/>
                <a:gd name="T16" fmla="*/ 512 w 526"/>
                <a:gd name="T17" fmla="*/ 181 h 530"/>
                <a:gd name="T18" fmla="*/ 522 w 526"/>
                <a:gd name="T19" fmla="*/ 223 h 530"/>
                <a:gd name="T20" fmla="*/ 526 w 526"/>
                <a:gd name="T21" fmla="*/ 266 h 530"/>
                <a:gd name="T22" fmla="*/ 522 w 526"/>
                <a:gd name="T23" fmla="*/ 309 h 530"/>
                <a:gd name="T24" fmla="*/ 512 w 526"/>
                <a:gd name="T25" fmla="*/ 349 h 530"/>
                <a:gd name="T26" fmla="*/ 497 w 526"/>
                <a:gd name="T27" fmla="*/ 387 h 530"/>
                <a:gd name="T28" fmla="*/ 475 w 526"/>
                <a:gd name="T29" fmla="*/ 422 h 530"/>
                <a:gd name="T30" fmla="*/ 448 w 526"/>
                <a:gd name="T31" fmla="*/ 452 h 530"/>
                <a:gd name="T32" fmla="*/ 418 w 526"/>
                <a:gd name="T33" fmla="*/ 479 h 530"/>
                <a:gd name="T34" fmla="*/ 384 w 526"/>
                <a:gd name="T35" fmla="*/ 501 h 530"/>
                <a:gd name="T36" fmla="*/ 345 w 526"/>
                <a:gd name="T37" fmla="*/ 517 h 530"/>
                <a:gd name="T38" fmla="*/ 305 w 526"/>
                <a:gd name="T39" fmla="*/ 527 h 530"/>
                <a:gd name="T40" fmla="*/ 263 w 526"/>
                <a:gd name="T41" fmla="*/ 530 h 530"/>
                <a:gd name="T42" fmla="*/ 220 w 526"/>
                <a:gd name="T43" fmla="*/ 527 h 530"/>
                <a:gd name="T44" fmla="*/ 180 w 526"/>
                <a:gd name="T45" fmla="*/ 517 h 530"/>
                <a:gd name="T46" fmla="*/ 142 w 526"/>
                <a:gd name="T47" fmla="*/ 501 h 530"/>
                <a:gd name="T48" fmla="*/ 108 w 526"/>
                <a:gd name="T49" fmla="*/ 479 h 530"/>
                <a:gd name="T50" fmla="*/ 77 w 526"/>
                <a:gd name="T51" fmla="*/ 452 h 530"/>
                <a:gd name="T52" fmla="*/ 51 w 526"/>
                <a:gd name="T53" fmla="*/ 422 h 530"/>
                <a:gd name="T54" fmla="*/ 29 w 526"/>
                <a:gd name="T55" fmla="*/ 387 h 530"/>
                <a:gd name="T56" fmla="*/ 14 w 526"/>
                <a:gd name="T57" fmla="*/ 349 h 530"/>
                <a:gd name="T58" fmla="*/ 4 w 526"/>
                <a:gd name="T59" fmla="*/ 309 h 530"/>
                <a:gd name="T60" fmla="*/ 0 w 526"/>
                <a:gd name="T61" fmla="*/ 266 h 530"/>
                <a:gd name="T62" fmla="*/ 4 w 526"/>
                <a:gd name="T63" fmla="*/ 223 h 530"/>
                <a:gd name="T64" fmla="*/ 14 w 526"/>
                <a:gd name="T65" fmla="*/ 181 h 530"/>
                <a:gd name="T66" fmla="*/ 29 w 526"/>
                <a:gd name="T67" fmla="*/ 143 h 530"/>
                <a:gd name="T68" fmla="*/ 51 w 526"/>
                <a:gd name="T69" fmla="*/ 108 h 530"/>
                <a:gd name="T70" fmla="*/ 77 w 526"/>
                <a:gd name="T71" fmla="*/ 78 h 530"/>
                <a:gd name="T72" fmla="*/ 108 w 526"/>
                <a:gd name="T73" fmla="*/ 51 h 530"/>
                <a:gd name="T74" fmla="*/ 142 w 526"/>
                <a:gd name="T75" fmla="*/ 29 h 530"/>
                <a:gd name="T76" fmla="*/ 180 w 526"/>
                <a:gd name="T77" fmla="*/ 13 h 530"/>
                <a:gd name="T78" fmla="*/ 220 w 526"/>
                <a:gd name="T79" fmla="*/ 3 h 530"/>
                <a:gd name="T80" fmla="*/ 263 w 526"/>
                <a:gd name="T81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6" h="530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DC0B50F-4F8A-8BB3-FF2C-AF787B770D88}"/>
              </a:ext>
            </a:extLst>
          </p:cNvPr>
          <p:cNvSpPr/>
          <p:nvPr/>
        </p:nvSpPr>
        <p:spPr>
          <a:xfrm>
            <a:off x="657804" y="1246216"/>
            <a:ext cx="10289104" cy="5471477"/>
          </a:xfrm>
          <a:prstGeom prst="roundRect">
            <a:avLst>
              <a:gd name="adj" fmla="val 5772"/>
            </a:avLst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D02FA74-97C8-43F3-9C8F-070F2FD946E7}"/>
              </a:ext>
            </a:extLst>
          </p:cNvPr>
          <p:cNvGrpSpPr/>
          <p:nvPr/>
        </p:nvGrpSpPr>
        <p:grpSpPr>
          <a:xfrm>
            <a:off x="835399" y="1379443"/>
            <a:ext cx="7543357" cy="5205025"/>
            <a:chOff x="835399" y="1379443"/>
            <a:chExt cx="7543357" cy="520502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1F2965C1-0B05-9993-1AD4-66DE674EC292}"/>
                </a:ext>
              </a:extLst>
            </p:cNvPr>
            <p:cNvSpPr/>
            <p:nvPr/>
          </p:nvSpPr>
          <p:spPr>
            <a:xfrm>
              <a:off x="835399" y="4965358"/>
              <a:ext cx="7543357" cy="161911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D98D9D43-DC84-F1A1-6A9E-56ECBB6103C7}"/>
                </a:ext>
              </a:extLst>
            </p:cNvPr>
            <p:cNvSpPr/>
            <p:nvPr/>
          </p:nvSpPr>
          <p:spPr>
            <a:xfrm>
              <a:off x="835399" y="3172400"/>
              <a:ext cx="7543357" cy="161911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22CD561-202F-D817-64FA-AFA7EFBC65F3}"/>
                </a:ext>
              </a:extLst>
            </p:cNvPr>
            <p:cNvSpPr/>
            <p:nvPr/>
          </p:nvSpPr>
          <p:spPr>
            <a:xfrm>
              <a:off x="835399" y="1379443"/>
              <a:ext cx="7543357" cy="161911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9A2CDC9C-D681-F4A6-1A93-3B9D259742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72" y="1513930"/>
              <a:ext cx="1189497" cy="1207577"/>
            </a:xfrm>
            <a:prstGeom prst="rect">
              <a:avLst/>
            </a:prstGeom>
          </p:spPr>
        </p:pic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0442F229-962D-5105-0F93-74DB4022D8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73" y="3262874"/>
              <a:ext cx="1189497" cy="1207577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F5D1EEE-55FC-A4EB-A229-44BF30826BA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6272" y="5037989"/>
              <a:ext cx="1189497" cy="1207577"/>
            </a:xfrm>
            <a:prstGeom prst="rect">
              <a:avLst/>
            </a:prstGeom>
          </p:spPr>
        </p:pic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934AB91-A8A4-9FE5-CC87-70B4F4E5DDED}"/>
                </a:ext>
              </a:extLst>
            </p:cNvPr>
            <p:cNvSpPr txBox="1"/>
            <p:nvPr/>
          </p:nvSpPr>
          <p:spPr>
            <a:xfrm>
              <a:off x="991316" y="2651511"/>
              <a:ext cx="1039407" cy="35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최윤하</a:t>
              </a:r>
              <a:endPara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065746B-73AF-9134-FB2F-3EA638F4CC4D}"/>
                </a:ext>
              </a:extLst>
            </p:cNvPr>
            <p:cNvSpPr txBox="1"/>
            <p:nvPr/>
          </p:nvSpPr>
          <p:spPr>
            <a:xfrm>
              <a:off x="991316" y="4392881"/>
              <a:ext cx="1039407" cy="35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고민주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E5907CD-E5FC-2B6B-78FE-17D85BC3E544}"/>
                </a:ext>
              </a:extLst>
            </p:cNvPr>
            <p:cNvSpPr txBox="1"/>
            <p:nvPr/>
          </p:nvSpPr>
          <p:spPr>
            <a:xfrm>
              <a:off x="991316" y="6168566"/>
              <a:ext cx="1039407" cy="3519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 err="1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임준성</a:t>
              </a:r>
              <a:endPara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3F176D-7879-2CA0-FF64-077272995509}"/>
                </a:ext>
              </a:extLst>
            </p:cNvPr>
            <p:cNvSpPr txBox="1"/>
            <p:nvPr/>
          </p:nvSpPr>
          <p:spPr>
            <a:xfrm>
              <a:off x="2186642" y="2004332"/>
              <a:ext cx="609760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0" i="0" u="none" strike="noStrike" dirty="0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서울시 전체 사고율 데이터 </a:t>
              </a:r>
              <a:r>
                <a:rPr lang="ko-KR" altLang="en-US" sz="2000" b="0" i="0" u="none" strike="noStrike" dirty="0" err="1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전처리</a:t>
              </a:r>
              <a:r>
                <a:rPr lang="ko-KR" altLang="en-US" sz="2000" b="0" i="0" u="none" strike="noStrike" dirty="0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 및 시각화</a:t>
              </a:r>
              <a:endParaRPr lang="ko-KR" altLang="en-US" sz="2000" dirty="0">
                <a:solidFill>
                  <a:sysClr val="windowText" lastClr="0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B5C787E-65F5-DE14-A09C-9CB0C5C33A01}"/>
                </a:ext>
              </a:extLst>
            </p:cNvPr>
            <p:cNvSpPr txBox="1"/>
            <p:nvPr/>
          </p:nvSpPr>
          <p:spPr>
            <a:xfrm>
              <a:off x="2030723" y="3457037"/>
              <a:ext cx="6097604" cy="101566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0" i="0" u="none" strike="noStrike" dirty="0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민원 건수 </a:t>
              </a:r>
              <a:r>
                <a:rPr lang="ko-KR" altLang="en-US" sz="2000" b="0" i="0" u="none" strike="noStrike" dirty="0" err="1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크롤링</a:t>
              </a:r>
              <a:r>
                <a:rPr lang="en-US" altLang="ko-KR" sz="2000" b="0" i="0" u="none" strike="noStrike" dirty="0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,</a:t>
              </a:r>
              <a:endParaRPr lang="en-US" altLang="ko-KR" sz="2000" dirty="0">
                <a:solidFill>
                  <a:srgbClr val="0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0" i="0" u="none" strike="noStrike" dirty="0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오픈</a:t>
              </a:r>
              <a:r>
                <a:rPr lang="en-US" altLang="ko-KR" sz="2000" b="0" i="0" u="none" strike="noStrike" dirty="0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API</a:t>
              </a:r>
              <a:r>
                <a:rPr lang="ko-KR" altLang="en-US" sz="2000" b="0" i="0" u="none" strike="noStrike" dirty="0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를 통한 각 구별 현재 날씨 조회</a:t>
              </a:r>
              <a:r>
                <a:rPr lang="en-US" altLang="ko-KR" sz="2000" b="0" i="0" u="none" strike="noStrike" dirty="0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,</a:t>
              </a:r>
              <a:endParaRPr lang="ko-KR" altLang="en-US" sz="2000" b="0" dirty="0">
                <a:effectLst/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  <a:p>
              <a:pPr algn="ctr" rtl="0">
                <a:spcBef>
                  <a:spcPts val="0"/>
                </a:spcBef>
                <a:spcAft>
                  <a:spcPts val="0"/>
                </a:spcAft>
              </a:pPr>
              <a:r>
                <a:rPr lang="ko-KR" altLang="en-US" sz="2000" b="0" i="0" u="none" strike="noStrike" dirty="0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자치구별 사고현황 데이터 </a:t>
              </a:r>
              <a:r>
                <a:rPr lang="ko-KR" altLang="en-US" sz="2000" b="0" i="0" u="none" strike="noStrike" dirty="0" err="1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전처리</a:t>
              </a:r>
              <a:r>
                <a:rPr lang="ko-KR" altLang="en-US" sz="2000" b="0" i="0" u="none" strike="noStrike" dirty="0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 및 시각화</a:t>
              </a:r>
              <a:endParaRPr lang="ko-KR" altLang="en-US" sz="2000" dirty="0">
                <a:solidFill>
                  <a:sysClr val="windowText" lastClr="0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02B0B24-9411-02E4-7EC1-B3F3E6A92386}"/>
                </a:ext>
              </a:extLst>
            </p:cNvPr>
            <p:cNvSpPr txBox="1"/>
            <p:nvPr/>
          </p:nvSpPr>
          <p:spPr>
            <a:xfrm>
              <a:off x="2030723" y="5420970"/>
              <a:ext cx="6097604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000" b="0" i="0" u="none" strike="noStrike" dirty="0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오픈</a:t>
              </a:r>
              <a:r>
                <a:rPr lang="en-US" altLang="ko-KR" sz="2000" b="0" i="0" u="none" strike="noStrike" dirty="0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API</a:t>
              </a:r>
              <a:r>
                <a:rPr lang="ko-KR" altLang="en-US" sz="2000" b="0" i="0" u="none" strike="noStrike" dirty="0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를 통한 위경도 추출</a:t>
              </a:r>
              <a:r>
                <a:rPr lang="en-US" altLang="ko-KR" sz="2000" b="0" i="0" u="none" strike="noStrike" dirty="0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, </a:t>
              </a:r>
            </a:p>
            <a:p>
              <a:pPr algn="ctr"/>
              <a:r>
                <a:rPr lang="ko-KR" altLang="en-US" sz="2000" dirty="0" err="1">
                  <a:solidFill>
                    <a:srgbClr val="000000"/>
                  </a:solidFill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전동킥보드</a:t>
              </a:r>
              <a:r>
                <a:rPr lang="ko-KR" altLang="en-US" sz="2000" dirty="0">
                  <a:solidFill>
                    <a:srgbClr val="000000"/>
                  </a:solidFill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 견인현황 데이터 </a:t>
              </a:r>
              <a:r>
                <a:rPr lang="ko-KR" altLang="en-US" sz="2000" b="0" i="0" u="none" strike="noStrike" dirty="0" err="1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전처리</a:t>
              </a:r>
              <a:r>
                <a:rPr lang="ko-KR" altLang="en-US" sz="2000" b="0" i="0" u="none" strike="noStrike" dirty="0">
                  <a:solidFill>
                    <a:srgbClr val="000000"/>
                  </a:solidFill>
                  <a:effectLst/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 및 시각화</a:t>
              </a:r>
              <a:endParaRPr lang="ko-KR" altLang="en-US" sz="2000" dirty="0">
                <a:solidFill>
                  <a:sysClr val="windowText" lastClr="000000"/>
                </a:solidFill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BD67EBFE-FC50-8E8B-9C33-829CFB88BC04}"/>
              </a:ext>
            </a:extLst>
          </p:cNvPr>
          <p:cNvSpPr/>
          <p:nvPr/>
        </p:nvSpPr>
        <p:spPr>
          <a:xfrm>
            <a:off x="8598837" y="1379443"/>
            <a:ext cx="2154585" cy="5205025"/>
          </a:xfrm>
          <a:prstGeom prst="roundRect">
            <a:avLst>
              <a:gd name="adj" fmla="val 9519"/>
            </a:avLst>
          </a:prstGeom>
          <a:solidFill>
            <a:schemeClr val="accent4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2CDED7-F46A-B663-F8F3-FE640CD740BE}"/>
              </a:ext>
            </a:extLst>
          </p:cNvPr>
          <p:cNvSpPr txBox="1"/>
          <p:nvPr/>
        </p:nvSpPr>
        <p:spPr>
          <a:xfrm>
            <a:off x="8637224" y="3252787"/>
            <a:ext cx="2077810" cy="1495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자료수집</a:t>
            </a:r>
            <a:br>
              <a:rPr lang="en-US" altLang="ko-KR" sz="2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</a:br>
            <a:r>
              <a:rPr lang="ko-KR" altLang="en-US" sz="2400" dirty="0" err="1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기획안작성</a:t>
            </a:r>
            <a:r>
              <a:rPr lang="en-US" altLang="ko-KR" sz="2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 </a:t>
            </a:r>
          </a:p>
          <a:p>
            <a:pPr algn="ctr"/>
            <a:r>
              <a:rPr lang="ko-KR" altLang="en-US" sz="2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대시보드작성</a:t>
            </a:r>
            <a:endParaRPr lang="en-US" altLang="ko-KR" sz="24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/>
            <a:r>
              <a:rPr lang="en-US" altLang="ko-KR" sz="2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PPT</a:t>
            </a:r>
            <a:r>
              <a:rPr lang="ko-KR" altLang="en-US" sz="24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작성</a:t>
            </a:r>
            <a:endParaRPr lang="en-US" altLang="ko-KR" sz="24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041074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표 16">
            <a:extLst>
              <a:ext uri="{FF2B5EF4-FFF2-40B4-BE49-F238E27FC236}">
                <a16:creationId xmlns:a16="http://schemas.microsoft.com/office/drawing/2014/main" id="{197035B8-8615-E4B9-6A69-A073C3289B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2205236"/>
              </p:ext>
            </p:extLst>
          </p:nvPr>
        </p:nvGraphicFramePr>
        <p:xfrm>
          <a:off x="508958" y="1179892"/>
          <a:ext cx="11369616" cy="53934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74360">
                  <a:extLst>
                    <a:ext uri="{9D8B030D-6E8A-4147-A177-3AD203B41FA5}">
                      <a16:colId xmlns:a16="http://schemas.microsoft.com/office/drawing/2014/main" val="1099107964"/>
                    </a:ext>
                  </a:extLst>
                </a:gridCol>
                <a:gridCol w="2672176">
                  <a:extLst>
                    <a:ext uri="{9D8B030D-6E8A-4147-A177-3AD203B41FA5}">
                      <a16:colId xmlns:a16="http://schemas.microsoft.com/office/drawing/2014/main" val="2380634017"/>
                    </a:ext>
                  </a:extLst>
                </a:gridCol>
                <a:gridCol w="2174360">
                  <a:extLst>
                    <a:ext uri="{9D8B030D-6E8A-4147-A177-3AD203B41FA5}">
                      <a16:colId xmlns:a16="http://schemas.microsoft.com/office/drawing/2014/main" val="2870692372"/>
                    </a:ext>
                  </a:extLst>
                </a:gridCol>
                <a:gridCol w="1843157">
                  <a:extLst>
                    <a:ext uri="{9D8B030D-6E8A-4147-A177-3AD203B41FA5}">
                      <a16:colId xmlns:a16="http://schemas.microsoft.com/office/drawing/2014/main" val="1814660325"/>
                    </a:ext>
                  </a:extLst>
                </a:gridCol>
                <a:gridCol w="2505563">
                  <a:extLst>
                    <a:ext uri="{9D8B030D-6E8A-4147-A177-3AD203B41FA5}">
                      <a16:colId xmlns:a16="http://schemas.microsoft.com/office/drawing/2014/main" val="162999474"/>
                    </a:ext>
                  </a:extLst>
                </a:gridCol>
              </a:tblGrid>
              <a:tr h="2761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출처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데이터 이름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데이터 형태 및 크기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데이터 수집 방법</a:t>
                      </a: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데이터 </a:t>
                      </a:r>
                      <a:r>
                        <a:rPr lang="ko-KR" altLang="en-US" sz="1000" dirty="0" err="1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전처리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1317372"/>
                  </a:ext>
                </a:extLst>
              </a:tr>
              <a:tr h="37483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blipFill>
                          <a:blip r:embed="rId2"/>
                          <a:stretch>
                            <a:fillRect/>
                          </a:stretch>
                        </a:blipFill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>
                    <a:blipFill dpi="0" rotWithShape="1">
                      <a:blip r:embed="rId2"/>
                      <a:srcRect/>
                      <a:stretch>
                        <a:fillRect l="5000" t="5000" r="5000" b="5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>
                          <a:solidFill>
                            <a:sysClr val="windowText" lastClr="000000"/>
                          </a:solidFill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서울시 전동킥보드 견인 현황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csv(60606x6)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csv </a:t>
                      </a:r>
                      <a:r>
                        <a:rPr lang="ko-KR" altLang="en-US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파일 다운로드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6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개 유형별 분류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81692480"/>
                  </a:ext>
                </a:extLst>
              </a:tr>
              <a:tr h="374839">
                <a:tc rowSpan="5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>
                    <a:blipFill dpi="0" rotWithShape="1">
                      <a:blip r:embed="rId3"/>
                      <a:srcRect/>
                      <a:stretch>
                        <a:fillRect l="5000" t="42000" r="5000" b="43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시군구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차종별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csv(1430x66)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 rowSpan="5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csv </a:t>
                      </a:r>
                      <a:r>
                        <a:rPr lang="ko-KR" altLang="en-US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파일 다운로드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서울시 추출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개인형 이동장치 추출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00590892"/>
                  </a:ext>
                </a:extLst>
              </a:tr>
              <a:tr h="3748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차종별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 월별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csv(44x67)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개인형 이동장치 추출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5682673"/>
                  </a:ext>
                </a:extLst>
              </a:tr>
              <a:tr h="3748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차종별</a:t>
                      </a:r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 </a:t>
                      </a:r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요일별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csv(42x44)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59316604"/>
                  </a:ext>
                </a:extLst>
              </a:tr>
              <a:tr h="32921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>
                          <a:solidFill>
                            <a:srgbClr val="000000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차종별 시간별</a:t>
                      </a:r>
                      <a:endParaRPr lang="ko-KR" altLang="en-US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csv(67x43)</a:t>
                      </a:r>
                      <a:endParaRPr lang="ko-KR" altLang="en-US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안전모 추출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10904180"/>
                  </a:ext>
                </a:extLst>
              </a:tr>
              <a:tr h="37483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개인형이동장치 보호구 착용 현황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csv(6x118)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안전모 추출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070462"/>
                  </a:ext>
                </a:extLst>
              </a:tr>
              <a:tr h="374839">
                <a:tc rowSpan="4"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>
                    <a:blipFill dpi="0" rotWithShape="1">
                      <a:blip r:embed="rId4"/>
                      <a:srcRect/>
                      <a:stretch>
                        <a:fillRect l="16000" t="35000" r="16000" b="35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성별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csv(1874x10)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년도 선택 </a:t>
                      </a:r>
                      <a:r>
                        <a:rPr lang="ko-KR" altLang="en-US" sz="1000" dirty="0" err="1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크롤링</a:t>
                      </a:r>
                      <a:r>
                        <a:rPr lang="ko-KR" altLang="en-US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 후 </a:t>
                      </a:r>
                      <a:r>
                        <a:rPr lang="en-US" altLang="ko-KR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csv </a:t>
                      </a:r>
                      <a:r>
                        <a:rPr lang="ko-KR" altLang="en-US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파일 다운로드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구별 분류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년도 총합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, 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각 유형 분류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, </a:t>
                      </a:r>
                    </a:p>
                    <a:p>
                      <a:pPr algn="ctr" latinLnBrk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개인형이동장치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 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추출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6178645"/>
                  </a:ext>
                </a:extLst>
              </a:tr>
              <a:tr h="3748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날씨별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csv(2885x10)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5972761"/>
                  </a:ext>
                </a:extLst>
              </a:tr>
              <a:tr h="3748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연령별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csv(4546x12)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csv</a:t>
                      </a:r>
                      <a:r>
                        <a:rPr lang="ko-KR" altLang="en-US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파일 다운로드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71532310"/>
                  </a:ext>
                </a:extLst>
              </a:tr>
              <a:tr h="374839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위반유형별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0" i="0" u="none" strike="noStrike" dirty="0">
                          <a:solidFill>
                            <a:srgbClr val="000000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csv(5305X11)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1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10066765"/>
                  </a:ext>
                </a:extLst>
              </a:tr>
              <a:tr h="567729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>
                    <a:blipFill dpi="0" rotWithShape="1">
                      <a:blip r:embed="rId5"/>
                      <a:srcRect/>
                      <a:stretch>
                        <a:fillRect l="16000" t="30000" r="16000" b="3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전동킥보드 관련 민원 건수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크롤링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‘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민원 전동킥보드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무단방치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 관련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’, ‘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국민신문고 전동킥보드 </a:t>
                      </a:r>
                      <a:r>
                        <a:rPr lang="ko-KR" altLang="en-US" sz="10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무단방치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 관련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’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(21.07.15 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앞뒤 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2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년 자료</a:t>
                      </a:r>
                      <a:r>
                        <a:rPr lang="en-US" altLang="ko-KR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) </a:t>
                      </a:r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건수 추출</a:t>
                      </a:r>
                      <a:endParaRPr lang="en-US" altLang="ko-KR" sz="1000" b="0" i="0" u="none" strike="noStrike" kern="1200" dirty="0">
                        <a:solidFill>
                          <a:schemeClr val="tx1"/>
                        </a:solidFill>
                        <a:effectLst/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13223567"/>
                  </a:ext>
                </a:extLst>
              </a:tr>
              <a:tr h="42339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>
                    <a:blipFill dpi="0" rotWithShape="1">
                      <a:blip r:embed="rId6"/>
                      <a:srcRect/>
                      <a:stretch>
                        <a:fillRect l="10000" t="10000" r="10000" b="1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카카오 </a:t>
                      </a:r>
                      <a:r>
                        <a:rPr lang="en-US" altLang="ko-KR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REST API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Api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Api</a:t>
                      </a:r>
                      <a:r>
                        <a:rPr lang="en-US" altLang="ko-KR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 </a:t>
                      </a:r>
                      <a:r>
                        <a:rPr lang="ko-KR" altLang="en-US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견인현황 데이터의 지번주소를 이용해 위경도 추출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56437365"/>
                  </a:ext>
                </a:extLst>
              </a:tr>
              <a:tr h="423397">
                <a:tc>
                  <a:txBody>
                    <a:bodyPr/>
                    <a:lstStyle/>
                    <a:p>
                      <a:pPr algn="ctr" latinLnBrk="1"/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>
                    <a:blipFill dpi="0" rotWithShape="1">
                      <a:blip r:embed="rId7"/>
                      <a:srcRect/>
                      <a:stretch>
                        <a:fillRect l="15000" t="10000" r="15000" b="10000"/>
                      </a:stretch>
                    </a:blip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  <a:cs typeface="+mn-cs"/>
                        </a:rPr>
                        <a:t>기상청 단기예보 조회서비스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Api</a:t>
                      </a:r>
                      <a:endParaRPr lang="ko-KR" altLang="en-US" sz="1000" dirty="0">
                        <a:latin typeface="나눔스퀘어 네오 OTF ExtraBold" panose="00000900000000000000" pitchFamily="50" charset="-127"/>
                        <a:ea typeface="나눔스퀘어 네오 OTF ExtraBold" panose="00000900000000000000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err="1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Api</a:t>
                      </a:r>
                      <a:r>
                        <a:rPr lang="ko-KR" altLang="en-US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로 실시간 정보 수집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현재 날짜</a:t>
                      </a:r>
                      <a:r>
                        <a:rPr lang="en-US" altLang="ko-KR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, </a:t>
                      </a:r>
                      <a:r>
                        <a:rPr lang="ko-KR" altLang="en-US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현재 시각 </a:t>
                      </a:r>
                      <a:r>
                        <a:rPr lang="en-US" altLang="ko-KR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1</a:t>
                      </a:r>
                      <a:r>
                        <a:rPr lang="ko-KR" altLang="en-US" sz="1000" dirty="0">
                          <a:latin typeface="나눔스퀘어 네오 OTF ExtraBold" panose="00000900000000000000" pitchFamily="50" charset="-127"/>
                          <a:ea typeface="나눔스퀘어 네오 OTF ExtraBold" panose="00000900000000000000" pitchFamily="50" charset="-127"/>
                        </a:rPr>
                        <a:t>시간 전 예측을 활용해 현재 시간 지정 구의 날씨 추출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4682457"/>
                  </a:ext>
                </a:extLst>
              </a:tr>
            </a:tbl>
          </a:graphicData>
        </a:graphic>
      </p:graphicFrame>
      <p:pic>
        <p:nvPicPr>
          <p:cNvPr id="1036" name="Picture 12">
            <a:extLst>
              <a:ext uri="{FF2B5EF4-FFF2-40B4-BE49-F238E27FC236}">
                <a16:creationId xmlns:a16="http://schemas.microsoft.com/office/drawing/2014/main" id="{970F8809-3FB5-87FC-0235-A473A18394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1288" y="508299"/>
            <a:ext cx="527581" cy="613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Colaboratory에 오신 것을 환영합니다 - Colaboratory">
            <a:extLst>
              <a:ext uri="{FF2B5EF4-FFF2-40B4-BE49-F238E27FC236}">
                <a16:creationId xmlns:a16="http://schemas.microsoft.com/office/drawing/2014/main" id="{A8351864-CBF5-400A-6CC5-C74CA311E9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68" b="9063"/>
          <a:stretch/>
        </p:blipFill>
        <p:spPr bwMode="auto">
          <a:xfrm>
            <a:off x="10311050" y="445489"/>
            <a:ext cx="815679" cy="677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4BF09E68-B27B-6B88-61B0-099487FB69BE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0000" r="90000">
                        <a14:foregroundMark x1="42373" y1="41935" x2="42373" y2="41935"/>
                        <a14:foregroundMark x1="52542" y1="48387" x2="52542" y2="48387"/>
                        <a14:foregroundMark x1="45763" y1="69355" x2="45763" y2="69355"/>
                      </a14:backgroundRemoval>
                    </a14:imgEffect>
                  </a14:imgLayer>
                </a14:imgProps>
              </a:ext>
            </a:extLst>
          </a:blip>
          <a:srcRect l="13962" t="15897" r="12105" b="8010"/>
          <a:stretch/>
        </p:blipFill>
        <p:spPr>
          <a:xfrm>
            <a:off x="11258910" y="445489"/>
            <a:ext cx="619664" cy="670194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A3E88A86-1E30-8632-58FF-E3865CE1EAF6}"/>
              </a:ext>
            </a:extLst>
          </p:cNvPr>
          <p:cNvSpPr txBox="1"/>
          <p:nvPr/>
        </p:nvSpPr>
        <p:spPr>
          <a:xfrm>
            <a:off x="1065271" y="284686"/>
            <a:ext cx="4652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2. 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프로젝트 수행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데이터 수집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5D66D1F5-F7F5-A329-64A7-29B92EB562C1}"/>
              </a:ext>
            </a:extLst>
          </p:cNvPr>
          <p:cNvGrpSpPr/>
          <p:nvPr/>
        </p:nvGrpSpPr>
        <p:grpSpPr>
          <a:xfrm>
            <a:off x="382417" y="245733"/>
            <a:ext cx="550774" cy="869950"/>
            <a:chOff x="466293" y="346090"/>
            <a:chExt cx="550774" cy="869950"/>
          </a:xfrm>
        </p:grpSpPr>
        <p:sp>
          <p:nvSpPr>
            <p:cNvPr id="3" name="Freeform 11">
              <a:extLst>
                <a:ext uri="{FF2B5EF4-FFF2-40B4-BE49-F238E27FC236}">
                  <a16:creationId xmlns:a16="http://schemas.microsoft.com/office/drawing/2014/main" id="{CDE00DAF-485D-5A59-83DD-E655E211733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293" y="346090"/>
              <a:ext cx="550774" cy="869950"/>
            </a:xfrm>
            <a:custGeom>
              <a:avLst/>
              <a:gdLst>
                <a:gd name="T0" fmla="*/ 1006 w 2265"/>
                <a:gd name="T1" fmla="*/ 498 h 3578"/>
                <a:gd name="T2" fmla="*/ 831 w 2265"/>
                <a:gd name="T3" fmla="*/ 561 h 3578"/>
                <a:gd name="T4" fmla="*/ 686 w 2265"/>
                <a:gd name="T5" fmla="*/ 672 h 3578"/>
                <a:gd name="T6" fmla="*/ 577 w 2265"/>
                <a:gd name="T7" fmla="*/ 819 h 3578"/>
                <a:gd name="T8" fmla="*/ 513 w 2265"/>
                <a:gd name="T9" fmla="*/ 994 h 3578"/>
                <a:gd name="T10" fmla="*/ 504 w 2265"/>
                <a:gd name="T11" fmla="*/ 1188 h 3578"/>
                <a:gd name="T12" fmla="*/ 550 w 2265"/>
                <a:gd name="T13" fmla="*/ 1371 h 3578"/>
                <a:gd name="T14" fmla="*/ 645 w 2265"/>
                <a:gd name="T15" fmla="*/ 1529 h 3578"/>
                <a:gd name="T16" fmla="*/ 780 w 2265"/>
                <a:gd name="T17" fmla="*/ 1653 h 3578"/>
                <a:gd name="T18" fmla="*/ 944 w 2265"/>
                <a:gd name="T19" fmla="*/ 1733 h 3578"/>
                <a:gd name="T20" fmla="*/ 1133 w 2265"/>
                <a:gd name="T21" fmla="*/ 1761 h 3578"/>
                <a:gd name="T22" fmla="*/ 1321 w 2265"/>
                <a:gd name="T23" fmla="*/ 1733 h 3578"/>
                <a:gd name="T24" fmla="*/ 1487 w 2265"/>
                <a:gd name="T25" fmla="*/ 1653 h 3578"/>
                <a:gd name="T26" fmla="*/ 1621 w 2265"/>
                <a:gd name="T27" fmla="*/ 1529 h 3578"/>
                <a:gd name="T28" fmla="*/ 1715 w 2265"/>
                <a:gd name="T29" fmla="*/ 1371 h 3578"/>
                <a:gd name="T30" fmla="*/ 1762 w 2265"/>
                <a:gd name="T31" fmla="*/ 1188 h 3578"/>
                <a:gd name="T32" fmla="*/ 1752 w 2265"/>
                <a:gd name="T33" fmla="*/ 994 h 3578"/>
                <a:gd name="T34" fmla="*/ 1688 w 2265"/>
                <a:gd name="T35" fmla="*/ 819 h 3578"/>
                <a:gd name="T36" fmla="*/ 1580 w 2265"/>
                <a:gd name="T37" fmla="*/ 672 h 3578"/>
                <a:gd name="T38" fmla="*/ 1434 w 2265"/>
                <a:gd name="T39" fmla="*/ 561 h 3578"/>
                <a:gd name="T40" fmla="*/ 1260 w 2265"/>
                <a:gd name="T41" fmla="*/ 498 h 3578"/>
                <a:gd name="T42" fmla="*/ 1133 w 2265"/>
                <a:gd name="T43" fmla="*/ 0 h 3578"/>
                <a:gd name="T44" fmla="*/ 1308 w 2265"/>
                <a:gd name="T45" fmla="*/ 14 h 3578"/>
                <a:gd name="T46" fmla="*/ 1554 w 2265"/>
                <a:gd name="T47" fmla="*/ 82 h 3578"/>
                <a:gd name="T48" fmla="*/ 1774 w 2265"/>
                <a:gd name="T49" fmla="*/ 202 h 3578"/>
                <a:gd name="T50" fmla="*/ 1963 w 2265"/>
                <a:gd name="T51" fmla="*/ 364 h 3578"/>
                <a:gd name="T52" fmla="*/ 2111 w 2265"/>
                <a:gd name="T53" fmla="*/ 566 h 3578"/>
                <a:gd name="T54" fmla="*/ 2212 w 2265"/>
                <a:gd name="T55" fmla="*/ 798 h 3578"/>
                <a:gd name="T56" fmla="*/ 2262 w 2265"/>
                <a:gd name="T57" fmla="*/ 1054 h 3578"/>
                <a:gd name="T58" fmla="*/ 2253 w 2265"/>
                <a:gd name="T59" fmla="*/ 1312 h 3578"/>
                <a:gd name="T60" fmla="*/ 2190 w 2265"/>
                <a:gd name="T61" fmla="*/ 1552 h 3578"/>
                <a:gd name="T62" fmla="*/ 2090 w 2265"/>
                <a:gd name="T63" fmla="*/ 1752 h 3578"/>
                <a:gd name="T64" fmla="*/ 1963 w 2265"/>
                <a:gd name="T65" fmla="*/ 1921 h 3578"/>
                <a:gd name="T66" fmla="*/ 1880 w 2265"/>
                <a:gd name="T67" fmla="*/ 2012 h 3578"/>
                <a:gd name="T68" fmla="*/ 1798 w 2265"/>
                <a:gd name="T69" fmla="*/ 2114 h 3578"/>
                <a:gd name="T70" fmla="*/ 1656 w 2265"/>
                <a:gd name="T71" fmla="*/ 2346 h 3578"/>
                <a:gd name="T72" fmla="*/ 1502 w 2265"/>
                <a:gd name="T73" fmla="*/ 2639 h 3578"/>
                <a:gd name="T74" fmla="*/ 1379 w 2265"/>
                <a:gd name="T75" fmla="*/ 2911 h 3578"/>
                <a:gd name="T76" fmla="*/ 1284 w 2265"/>
                <a:gd name="T77" fmla="*/ 3154 h 3578"/>
                <a:gd name="T78" fmla="*/ 1214 w 2265"/>
                <a:gd name="T79" fmla="*/ 3360 h 3578"/>
                <a:gd name="T80" fmla="*/ 1167 w 2265"/>
                <a:gd name="T81" fmla="*/ 3520 h 3578"/>
                <a:gd name="T82" fmla="*/ 1145 w 2265"/>
                <a:gd name="T83" fmla="*/ 3575 h 3578"/>
                <a:gd name="T84" fmla="*/ 1124 w 2265"/>
                <a:gd name="T85" fmla="*/ 3563 h 3578"/>
                <a:gd name="T86" fmla="*/ 1089 w 2265"/>
                <a:gd name="T87" fmla="*/ 3422 h 3578"/>
                <a:gd name="T88" fmla="*/ 990 w 2265"/>
                <a:gd name="T89" fmla="*/ 3128 h 3578"/>
                <a:gd name="T90" fmla="*/ 857 w 2265"/>
                <a:gd name="T91" fmla="*/ 2826 h 3578"/>
                <a:gd name="T92" fmla="*/ 701 w 2265"/>
                <a:gd name="T93" fmla="*/ 2532 h 3578"/>
                <a:gd name="T94" fmla="*/ 538 w 2265"/>
                <a:gd name="T95" fmla="*/ 2258 h 3578"/>
                <a:gd name="T96" fmla="*/ 412 w 2265"/>
                <a:gd name="T97" fmla="*/ 2061 h 3578"/>
                <a:gd name="T98" fmla="*/ 331 w 2265"/>
                <a:gd name="T99" fmla="*/ 1958 h 3578"/>
                <a:gd name="T100" fmla="*/ 253 w 2265"/>
                <a:gd name="T101" fmla="*/ 1862 h 3578"/>
                <a:gd name="T102" fmla="*/ 118 w 2265"/>
                <a:gd name="T103" fmla="*/ 1648 h 3578"/>
                <a:gd name="T104" fmla="*/ 31 w 2265"/>
                <a:gd name="T105" fmla="*/ 1407 h 3578"/>
                <a:gd name="T106" fmla="*/ 0 w 2265"/>
                <a:gd name="T107" fmla="*/ 1144 h 3578"/>
                <a:gd name="T108" fmla="*/ 30 w 2265"/>
                <a:gd name="T109" fmla="*/ 881 h 3578"/>
                <a:gd name="T110" fmla="*/ 115 w 2265"/>
                <a:gd name="T111" fmla="*/ 640 h 3578"/>
                <a:gd name="T112" fmla="*/ 249 w 2265"/>
                <a:gd name="T113" fmla="*/ 428 h 3578"/>
                <a:gd name="T114" fmla="*/ 424 w 2265"/>
                <a:gd name="T115" fmla="*/ 251 h 3578"/>
                <a:gd name="T116" fmla="*/ 635 w 2265"/>
                <a:gd name="T117" fmla="*/ 116 h 3578"/>
                <a:gd name="T118" fmla="*/ 873 w 2265"/>
                <a:gd name="T119" fmla="*/ 30 h 3578"/>
                <a:gd name="T120" fmla="*/ 1133 w 2265"/>
                <a:gd name="T121" fmla="*/ 0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5" h="3578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4" name="Freeform 12">
              <a:extLst>
                <a:ext uri="{FF2B5EF4-FFF2-40B4-BE49-F238E27FC236}">
                  <a16:creationId xmlns:a16="http://schemas.microsoft.com/office/drawing/2014/main" id="{C32A7F45-82A5-FBC7-F3E0-88CFB21D7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456" y="548494"/>
              <a:ext cx="128449" cy="129422"/>
            </a:xfrm>
            <a:custGeom>
              <a:avLst/>
              <a:gdLst>
                <a:gd name="T0" fmla="*/ 263 w 526"/>
                <a:gd name="T1" fmla="*/ 0 h 530"/>
                <a:gd name="T2" fmla="*/ 305 w 526"/>
                <a:gd name="T3" fmla="*/ 3 h 530"/>
                <a:gd name="T4" fmla="*/ 345 w 526"/>
                <a:gd name="T5" fmla="*/ 13 h 530"/>
                <a:gd name="T6" fmla="*/ 384 w 526"/>
                <a:gd name="T7" fmla="*/ 29 h 530"/>
                <a:gd name="T8" fmla="*/ 418 w 526"/>
                <a:gd name="T9" fmla="*/ 51 h 530"/>
                <a:gd name="T10" fmla="*/ 448 w 526"/>
                <a:gd name="T11" fmla="*/ 78 h 530"/>
                <a:gd name="T12" fmla="*/ 475 w 526"/>
                <a:gd name="T13" fmla="*/ 108 h 530"/>
                <a:gd name="T14" fmla="*/ 497 w 526"/>
                <a:gd name="T15" fmla="*/ 143 h 530"/>
                <a:gd name="T16" fmla="*/ 512 w 526"/>
                <a:gd name="T17" fmla="*/ 181 h 530"/>
                <a:gd name="T18" fmla="*/ 522 w 526"/>
                <a:gd name="T19" fmla="*/ 223 h 530"/>
                <a:gd name="T20" fmla="*/ 526 w 526"/>
                <a:gd name="T21" fmla="*/ 266 h 530"/>
                <a:gd name="T22" fmla="*/ 522 w 526"/>
                <a:gd name="T23" fmla="*/ 309 h 530"/>
                <a:gd name="T24" fmla="*/ 512 w 526"/>
                <a:gd name="T25" fmla="*/ 349 h 530"/>
                <a:gd name="T26" fmla="*/ 497 w 526"/>
                <a:gd name="T27" fmla="*/ 387 h 530"/>
                <a:gd name="T28" fmla="*/ 475 w 526"/>
                <a:gd name="T29" fmla="*/ 422 h 530"/>
                <a:gd name="T30" fmla="*/ 448 w 526"/>
                <a:gd name="T31" fmla="*/ 452 h 530"/>
                <a:gd name="T32" fmla="*/ 418 w 526"/>
                <a:gd name="T33" fmla="*/ 479 h 530"/>
                <a:gd name="T34" fmla="*/ 384 w 526"/>
                <a:gd name="T35" fmla="*/ 501 h 530"/>
                <a:gd name="T36" fmla="*/ 345 w 526"/>
                <a:gd name="T37" fmla="*/ 517 h 530"/>
                <a:gd name="T38" fmla="*/ 305 w 526"/>
                <a:gd name="T39" fmla="*/ 527 h 530"/>
                <a:gd name="T40" fmla="*/ 263 w 526"/>
                <a:gd name="T41" fmla="*/ 530 h 530"/>
                <a:gd name="T42" fmla="*/ 220 w 526"/>
                <a:gd name="T43" fmla="*/ 527 h 530"/>
                <a:gd name="T44" fmla="*/ 180 w 526"/>
                <a:gd name="T45" fmla="*/ 517 h 530"/>
                <a:gd name="T46" fmla="*/ 142 w 526"/>
                <a:gd name="T47" fmla="*/ 501 h 530"/>
                <a:gd name="T48" fmla="*/ 108 w 526"/>
                <a:gd name="T49" fmla="*/ 479 h 530"/>
                <a:gd name="T50" fmla="*/ 77 w 526"/>
                <a:gd name="T51" fmla="*/ 452 h 530"/>
                <a:gd name="T52" fmla="*/ 51 w 526"/>
                <a:gd name="T53" fmla="*/ 422 h 530"/>
                <a:gd name="T54" fmla="*/ 29 w 526"/>
                <a:gd name="T55" fmla="*/ 387 h 530"/>
                <a:gd name="T56" fmla="*/ 14 w 526"/>
                <a:gd name="T57" fmla="*/ 349 h 530"/>
                <a:gd name="T58" fmla="*/ 4 w 526"/>
                <a:gd name="T59" fmla="*/ 309 h 530"/>
                <a:gd name="T60" fmla="*/ 0 w 526"/>
                <a:gd name="T61" fmla="*/ 266 h 530"/>
                <a:gd name="T62" fmla="*/ 4 w 526"/>
                <a:gd name="T63" fmla="*/ 223 h 530"/>
                <a:gd name="T64" fmla="*/ 14 w 526"/>
                <a:gd name="T65" fmla="*/ 181 h 530"/>
                <a:gd name="T66" fmla="*/ 29 w 526"/>
                <a:gd name="T67" fmla="*/ 143 h 530"/>
                <a:gd name="T68" fmla="*/ 51 w 526"/>
                <a:gd name="T69" fmla="*/ 108 h 530"/>
                <a:gd name="T70" fmla="*/ 77 w 526"/>
                <a:gd name="T71" fmla="*/ 78 h 530"/>
                <a:gd name="T72" fmla="*/ 108 w 526"/>
                <a:gd name="T73" fmla="*/ 51 h 530"/>
                <a:gd name="T74" fmla="*/ 142 w 526"/>
                <a:gd name="T75" fmla="*/ 29 h 530"/>
                <a:gd name="T76" fmla="*/ 180 w 526"/>
                <a:gd name="T77" fmla="*/ 13 h 530"/>
                <a:gd name="T78" fmla="*/ 220 w 526"/>
                <a:gd name="T79" fmla="*/ 3 h 530"/>
                <a:gd name="T80" fmla="*/ 263 w 526"/>
                <a:gd name="T81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6" h="530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22501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A004D6-B2E0-E2A1-A19A-B653815A0407}"/>
              </a:ext>
            </a:extLst>
          </p:cNvPr>
          <p:cNvSpPr txBox="1"/>
          <p:nvPr/>
        </p:nvSpPr>
        <p:spPr>
          <a:xfrm>
            <a:off x="1065271" y="284686"/>
            <a:ext cx="4652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2. 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프로젝트 수행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데이터 탐색 및 시각화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DB3A8BC-6B53-B971-12DB-FEFD30FA265F}"/>
              </a:ext>
            </a:extLst>
          </p:cNvPr>
          <p:cNvGrpSpPr/>
          <p:nvPr/>
        </p:nvGrpSpPr>
        <p:grpSpPr>
          <a:xfrm>
            <a:off x="382417" y="245733"/>
            <a:ext cx="550774" cy="869950"/>
            <a:chOff x="466293" y="346090"/>
            <a:chExt cx="550774" cy="869950"/>
          </a:xfrm>
        </p:grpSpPr>
        <p:sp>
          <p:nvSpPr>
            <p:cNvPr id="4" name="Freeform 11">
              <a:extLst>
                <a:ext uri="{FF2B5EF4-FFF2-40B4-BE49-F238E27FC236}">
                  <a16:creationId xmlns:a16="http://schemas.microsoft.com/office/drawing/2014/main" id="{C53462F0-1446-6FDB-06CB-A3FDE0A0F0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293" y="346090"/>
              <a:ext cx="550774" cy="869950"/>
            </a:xfrm>
            <a:custGeom>
              <a:avLst/>
              <a:gdLst>
                <a:gd name="T0" fmla="*/ 1006 w 2265"/>
                <a:gd name="T1" fmla="*/ 498 h 3578"/>
                <a:gd name="T2" fmla="*/ 831 w 2265"/>
                <a:gd name="T3" fmla="*/ 561 h 3578"/>
                <a:gd name="T4" fmla="*/ 686 w 2265"/>
                <a:gd name="T5" fmla="*/ 672 h 3578"/>
                <a:gd name="T6" fmla="*/ 577 w 2265"/>
                <a:gd name="T7" fmla="*/ 819 h 3578"/>
                <a:gd name="T8" fmla="*/ 513 w 2265"/>
                <a:gd name="T9" fmla="*/ 994 h 3578"/>
                <a:gd name="T10" fmla="*/ 504 w 2265"/>
                <a:gd name="T11" fmla="*/ 1188 h 3578"/>
                <a:gd name="T12" fmla="*/ 550 w 2265"/>
                <a:gd name="T13" fmla="*/ 1371 h 3578"/>
                <a:gd name="T14" fmla="*/ 645 w 2265"/>
                <a:gd name="T15" fmla="*/ 1529 h 3578"/>
                <a:gd name="T16" fmla="*/ 780 w 2265"/>
                <a:gd name="T17" fmla="*/ 1653 h 3578"/>
                <a:gd name="T18" fmla="*/ 944 w 2265"/>
                <a:gd name="T19" fmla="*/ 1733 h 3578"/>
                <a:gd name="T20" fmla="*/ 1133 w 2265"/>
                <a:gd name="T21" fmla="*/ 1761 h 3578"/>
                <a:gd name="T22" fmla="*/ 1321 w 2265"/>
                <a:gd name="T23" fmla="*/ 1733 h 3578"/>
                <a:gd name="T24" fmla="*/ 1487 w 2265"/>
                <a:gd name="T25" fmla="*/ 1653 h 3578"/>
                <a:gd name="T26" fmla="*/ 1621 w 2265"/>
                <a:gd name="T27" fmla="*/ 1529 h 3578"/>
                <a:gd name="T28" fmla="*/ 1715 w 2265"/>
                <a:gd name="T29" fmla="*/ 1371 h 3578"/>
                <a:gd name="T30" fmla="*/ 1762 w 2265"/>
                <a:gd name="T31" fmla="*/ 1188 h 3578"/>
                <a:gd name="T32" fmla="*/ 1752 w 2265"/>
                <a:gd name="T33" fmla="*/ 994 h 3578"/>
                <a:gd name="T34" fmla="*/ 1688 w 2265"/>
                <a:gd name="T35" fmla="*/ 819 h 3578"/>
                <a:gd name="T36" fmla="*/ 1580 w 2265"/>
                <a:gd name="T37" fmla="*/ 672 h 3578"/>
                <a:gd name="T38" fmla="*/ 1434 w 2265"/>
                <a:gd name="T39" fmla="*/ 561 h 3578"/>
                <a:gd name="T40" fmla="*/ 1260 w 2265"/>
                <a:gd name="T41" fmla="*/ 498 h 3578"/>
                <a:gd name="T42" fmla="*/ 1133 w 2265"/>
                <a:gd name="T43" fmla="*/ 0 h 3578"/>
                <a:gd name="T44" fmla="*/ 1308 w 2265"/>
                <a:gd name="T45" fmla="*/ 14 h 3578"/>
                <a:gd name="T46" fmla="*/ 1554 w 2265"/>
                <a:gd name="T47" fmla="*/ 82 h 3578"/>
                <a:gd name="T48" fmla="*/ 1774 w 2265"/>
                <a:gd name="T49" fmla="*/ 202 h 3578"/>
                <a:gd name="T50" fmla="*/ 1963 w 2265"/>
                <a:gd name="T51" fmla="*/ 364 h 3578"/>
                <a:gd name="T52" fmla="*/ 2111 w 2265"/>
                <a:gd name="T53" fmla="*/ 566 h 3578"/>
                <a:gd name="T54" fmla="*/ 2212 w 2265"/>
                <a:gd name="T55" fmla="*/ 798 h 3578"/>
                <a:gd name="T56" fmla="*/ 2262 w 2265"/>
                <a:gd name="T57" fmla="*/ 1054 h 3578"/>
                <a:gd name="T58" fmla="*/ 2253 w 2265"/>
                <a:gd name="T59" fmla="*/ 1312 h 3578"/>
                <a:gd name="T60" fmla="*/ 2190 w 2265"/>
                <a:gd name="T61" fmla="*/ 1552 h 3578"/>
                <a:gd name="T62" fmla="*/ 2090 w 2265"/>
                <a:gd name="T63" fmla="*/ 1752 h 3578"/>
                <a:gd name="T64" fmla="*/ 1963 w 2265"/>
                <a:gd name="T65" fmla="*/ 1921 h 3578"/>
                <a:gd name="T66" fmla="*/ 1880 w 2265"/>
                <a:gd name="T67" fmla="*/ 2012 h 3578"/>
                <a:gd name="T68" fmla="*/ 1798 w 2265"/>
                <a:gd name="T69" fmla="*/ 2114 h 3578"/>
                <a:gd name="T70" fmla="*/ 1656 w 2265"/>
                <a:gd name="T71" fmla="*/ 2346 h 3578"/>
                <a:gd name="T72" fmla="*/ 1502 w 2265"/>
                <a:gd name="T73" fmla="*/ 2639 h 3578"/>
                <a:gd name="T74" fmla="*/ 1379 w 2265"/>
                <a:gd name="T75" fmla="*/ 2911 h 3578"/>
                <a:gd name="T76" fmla="*/ 1284 w 2265"/>
                <a:gd name="T77" fmla="*/ 3154 h 3578"/>
                <a:gd name="T78" fmla="*/ 1214 w 2265"/>
                <a:gd name="T79" fmla="*/ 3360 h 3578"/>
                <a:gd name="T80" fmla="*/ 1167 w 2265"/>
                <a:gd name="T81" fmla="*/ 3520 h 3578"/>
                <a:gd name="T82" fmla="*/ 1145 w 2265"/>
                <a:gd name="T83" fmla="*/ 3575 h 3578"/>
                <a:gd name="T84" fmla="*/ 1124 w 2265"/>
                <a:gd name="T85" fmla="*/ 3563 h 3578"/>
                <a:gd name="T86" fmla="*/ 1089 w 2265"/>
                <a:gd name="T87" fmla="*/ 3422 h 3578"/>
                <a:gd name="T88" fmla="*/ 990 w 2265"/>
                <a:gd name="T89" fmla="*/ 3128 h 3578"/>
                <a:gd name="T90" fmla="*/ 857 w 2265"/>
                <a:gd name="T91" fmla="*/ 2826 h 3578"/>
                <a:gd name="T92" fmla="*/ 701 w 2265"/>
                <a:gd name="T93" fmla="*/ 2532 h 3578"/>
                <a:gd name="T94" fmla="*/ 538 w 2265"/>
                <a:gd name="T95" fmla="*/ 2258 h 3578"/>
                <a:gd name="T96" fmla="*/ 412 w 2265"/>
                <a:gd name="T97" fmla="*/ 2061 h 3578"/>
                <a:gd name="T98" fmla="*/ 331 w 2265"/>
                <a:gd name="T99" fmla="*/ 1958 h 3578"/>
                <a:gd name="T100" fmla="*/ 253 w 2265"/>
                <a:gd name="T101" fmla="*/ 1862 h 3578"/>
                <a:gd name="T102" fmla="*/ 118 w 2265"/>
                <a:gd name="T103" fmla="*/ 1648 h 3578"/>
                <a:gd name="T104" fmla="*/ 31 w 2265"/>
                <a:gd name="T105" fmla="*/ 1407 h 3578"/>
                <a:gd name="T106" fmla="*/ 0 w 2265"/>
                <a:gd name="T107" fmla="*/ 1144 h 3578"/>
                <a:gd name="T108" fmla="*/ 30 w 2265"/>
                <a:gd name="T109" fmla="*/ 881 h 3578"/>
                <a:gd name="T110" fmla="*/ 115 w 2265"/>
                <a:gd name="T111" fmla="*/ 640 h 3578"/>
                <a:gd name="T112" fmla="*/ 249 w 2265"/>
                <a:gd name="T113" fmla="*/ 428 h 3578"/>
                <a:gd name="T114" fmla="*/ 424 w 2265"/>
                <a:gd name="T115" fmla="*/ 251 h 3578"/>
                <a:gd name="T116" fmla="*/ 635 w 2265"/>
                <a:gd name="T117" fmla="*/ 116 h 3578"/>
                <a:gd name="T118" fmla="*/ 873 w 2265"/>
                <a:gd name="T119" fmla="*/ 30 h 3578"/>
                <a:gd name="T120" fmla="*/ 1133 w 2265"/>
                <a:gd name="T121" fmla="*/ 0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5" h="3578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52C16B9E-F5C2-2C93-AC9F-BBD941F237F0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456" y="548494"/>
              <a:ext cx="128449" cy="129422"/>
            </a:xfrm>
            <a:custGeom>
              <a:avLst/>
              <a:gdLst>
                <a:gd name="T0" fmla="*/ 263 w 526"/>
                <a:gd name="T1" fmla="*/ 0 h 530"/>
                <a:gd name="T2" fmla="*/ 305 w 526"/>
                <a:gd name="T3" fmla="*/ 3 h 530"/>
                <a:gd name="T4" fmla="*/ 345 w 526"/>
                <a:gd name="T5" fmla="*/ 13 h 530"/>
                <a:gd name="T6" fmla="*/ 384 w 526"/>
                <a:gd name="T7" fmla="*/ 29 h 530"/>
                <a:gd name="T8" fmla="*/ 418 w 526"/>
                <a:gd name="T9" fmla="*/ 51 h 530"/>
                <a:gd name="T10" fmla="*/ 448 w 526"/>
                <a:gd name="T11" fmla="*/ 78 h 530"/>
                <a:gd name="T12" fmla="*/ 475 w 526"/>
                <a:gd name="T13" fmla="*/ 108 h 530"/>
                <a:gd name="T14" fmla="*/ 497 w 526"/>
                <a:gd name="T15" fmla="*/ 143 h 530"/>
                <a:gd name="T16" fmla="*/ 512 w 526"/>
                <a:gd name="T17" fmla="*/ 181 h 530"/>
                <a:gd name="T18" fmla="*/ 522 w 526"/>
                <a:gd name="T19" fmla="*/ 223 h 530"/>
                <a:gd name="T20" fmla="*/ 526 w 526"/>
                <a:gd name="T21" fmla="*/ 266 h 530"/>
                <a:gd name="T22" fmla="*/ 522 w 526"/>
                <a:gd name="T23" fmla="*/ 309 h 530"/>
                <a:gd name="T24" fmla="*/ 512 w 526"/>
                <a:gd name="T25" fmla="*/ 349 h 530"/>
                <a:gd name="T26" fmla="*/ 497 w 526"/>
                <a:gd name="T27" fmla="*/ 387 h 530"/>
                <a:gd name="T28" fmla="*/ 475 w 526"/>
                <a:gd name="T29" fmla="*/ 422 h 530"/>
                <a:gd name="T30" fmla="*/ 448 w 526"/>
                <a:gd name="T31" fmla="*/ 452 h 530"/>
                <a:gd name="T32" fmla="*/ 418 w 526"/>
                <a:gd name="T33" fmla="*/ 479 h 530"/>
                <a:gd name="T34" fmla="*/ 384 w 526"/>
                <a:gd name="T35" fmla="*/ 501 h 530"/>
                <a:gd name="T36" fmla="*/ 345 w 526"/>
                <a:gd name="T37" fmla="*/ 517 h 530"/>
                <a:gd name="T38" fmla="*/ 305 w 526"/>
                <a:gd name="T39" fmla="*/ 527 h 530"/>
                <a:gd name="T40" fmla="*/ 263 w 526"/>
                <a:gd name="T41" fmla="*/ 530 h 530"/>
                <a:gd name="T42" fmla="*/ 220 w 526"/>
                <a:gd name="T43" fmla="*/ 527 h 530"/>
                <a:gd name="T44" fmla="*/ 180 w 526"/>
                <a:gd name="T45" fmla="*/ 517 h 530"/>
                <a:gd name="T46" fmla="*/ 142 w 526"/>
                <a:gd name="T47" fmla="*/ 501 h 530"/>
                <a:gd name="T48" fmla="*/ 108 w 526"/>
                <a:gd name="T49" fmla="*/ 479 h 530"/>
                <a:gd name="T50" fmla="*/ 77 w 526"/>
                <a:gd name="T51" fmla="*/ 452 h 530"/>
                <a:gd name="T52" fmla="*/ 51 w 526"/>
                <a:gd name="T53" fmla="*/ 422 h 530"/>
                <a:gd name="T54" fmla="*/ 29 w 526"/>
                <a:gd name="T55" fmla="*/ 387 h 530"/>
                <a:gd name="T56" fmla="*/ 14 w 526"/>
                <a:gd name="T57" fmla="*/ 349 h 530"/>
                <a:gd name="T58" fmla="*/ 4 w 526"/>
                <a:gd name="T59" fmla="*/ 309 h 530"/>
                <a:gd name="T60" fmla="*/ 0 w 526"/>
                <a:gd name="T61" fmla="*/ 266 h 530"/>
                <a:gd name="T62" fmla="*/ 4 w 526"/>
                <a:gd name="T63" fmla="*/ 223 h 530"/>
                <a:gd name="T64" fmla="*/ 14 w 526"/>
                <a:gd name="T65" fmla="*/ 181 h 530"/>
                <a:gd name="T66" fmla="*/ 29 w 526"/>
                <a:gd name="T67" fmla="*/ 143 h 530"/>
                <a:gd name="T68" fmla="*/ 51 w 526"/>
                <a:gd name="T69" fmla="*/ 108 h 530"/>
                <a:gd name="T70" fmla="*/ 77 w 526"/>
                <a:gd name="T71" fmla="*/ 78 h 530"/>
                <a:gd name="T72" fmla="*/ 108 w 526"/>
                <a:gd name="T73" fmla="*/ 51 h 530"/>
                <a:gd name="T74" fmla="*/ 142 w 526"/>
                <a:gd name="T75" fmla="*/ 29 h 530"/>
                <a:gd name="T76" fmla="*/ 180 w 526"/>
                <a:gd name="T77" fmla="*/ 13 h 530"/>
                <a:gd name="T78" fmla="*/ 220 w 526"/>
                <a:gd name="T79" fmla="*/ 3 h 530"/>
                <a:gd name="T80" fmla="*/ 263 w 526"/>
                <a:gd name="T81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6" h="530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sp>
        <p:nvSpPr>
          <p:cNvPr id="11" name="TextBox 10">
            <a:extLst>
              <a:ext uri="{FF2B5EF4-FFF2-40B4-BE49-F238E27FC236}">
                <a16:creationId xmlns:a16="http://schemas.microsoft.com/office/drawing/2014/main" id="{9BE57373-44A3-3963-D31D-8E092033D0B8}"/>
              </a:ext>
            </a:extLst>
          </p:cNvPr>
          <p:cNvSpPr txBox="1"/>
          <p:nvPr/>
        </p:nvSpPr>
        <p:spPr>
          <a:xfrm>
            <a:off x="593580" y="1210805"/>
            <a:ext cx="46527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1) 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유형별 사고건수 </a:t>
            </a:r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서울시 전체</a:t>
            </a:r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)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3A834CF-9103-84F5-9B45-27A42F8C77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28" y="1991752"/>
            <a:ext cx="3289765" cy="2620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>
            <a:extLst>
              <a:ext uri="{FF2B5EF4-FFF2-40B4-BE49-F238E27FC236}">
                <a16:creationId xmlns:a16="http://schemas.microsoft.com/office/drawing/2014/main" id="{8E071B82-2430-09AC-7C22-D1087F5E61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814" y="1991752"/>
            <a:ext cx="3303512" cy="26983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>
            <a:extLst>
              <a:ext uri="{FF2B5EF4-FFF2-40B4-BE49-F238E27FC236}">
                <a16:creationId xmlns:a16="http://schemas.microsoft.com/office/drawing/2014/main" id="{93819D6A-33E8-CAF6-BC00-D42F82DBAC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9347" y="1910461"/>
            <a:ext cx="4038241" cy="2965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9C1DD297-1A82-3813-C3E6-1201A1B11824}"/>
              </a:ext>
            </a:extLst>
          </p:cNvPr>
          <p:cNvGrpSpPr/>
          <p:nvPr/>
        </p:nvGrpSpPr>
        <p:grpSpPr>
          <a:xfrm>
            <a:off x="952937" y="5025935"/>
            <a:ext cx="2827946" cy="827183"/>
            <a:chOff x="952937" y="5025935"/>
            <a:chExt cx="2827946" cy="827183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974EE705-A8DD-CE8E-B716-05CF31AEF984}"/>
                </a:ext>
              </a:extLst>
            </p:cNvPr>
            <p:cNvSpPr/>
            <p:nvPr/>
          </p:nvSpPr>
          <p:spPr>
            <a:xfrm>
              <a:off x="952937" y="5025935"/>
              <a:ext cx="2827946" cy="82718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AD8ACA-4D1A-C7D6-0516-524C1002E9A2}"/>
                </a:ext>
              </a:extLst>
            </p:cNvPr>
            <p:cNvSpPr txBox="1"/>
            <p:nvPr/>
          </p:nvSpPr>
          <p:spPr>
            <a:xfrm>
              <a:off x="1014331" y="5116364"/>
              <a:ext cx="2705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사고가 많은 달</a:t>
              </a:r>
              <a:endPara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  <a:p>
              <a:pPr algn="ctr"/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➔ 10</a:t>
              </a:r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월</a:t>
              </a:r>
              <a:endPara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F429B2E3-75C7-BF36-06D9-763FFBDA06B0}"/>
              </a:ext>
            </a:extLst>
          </p:cNvPr>
          <p:cNvGrpSpPr/>
          <p:nvPr/>
        </p:nvGrpSpPr>
        <p:grpSpPr>
          <a:xfrm>
            <a:off x="4518125" y="5025933"/>
            <a:ext cx="2827946" cy="827183"/>
            <a:chOff x="4446597" y="5061497"/>
            <a:chExt cx="2827946" cy="827183"/>
          </a:xfrm>
        </p:grpSpPr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81BFFAC3-CF5A-B2B4-539B-1E1F34151486}"/>
                </a:ext>
              </a:extLst>
            </p:cNvPr>
            <p:cNvSpPr/>
            <p:nvPr/>
          </p:nvSpPr>
          <p:spPr>
            <a:xfrm>
              <a:off x="4446597" y="5061497"/>
              <a:ext cx="2827946" cy="82718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E3B1E4A-4FB4-D139-43D3-D642E3DA12A6}"/>
                </a:ext>
              </a:extLst>
            </p:cNvPr>
            <p:cNvSpPr txBox="1"/>
            <p:nvPr/>
          </p:nvSpPr>
          <p:spPr>
            <a:xfrm>
              <a:off x="4507991" y="5151922"/>
              <a:ext cx="2705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사고가  많은 요일</a:t>
              </a:r>
              <a:endPara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  <a:p>
              <a:pPr algn="ctr"/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➔ </a:t>
              </a:r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목요일</a:t>
              </a:r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, </a:t>
              </a:r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금요일</a:t>
              </a:r>
              <a:endPara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F926BACA-A152-78A6-B2A5-C1C6F9E55BB6}"/>
              </a:ext>
            </a:extLst>
          </p:cNvPr>
          <p:cNvGrpSpPr/>
          <p:nvPr/>
        </p:nvGrpSpPr>
        <p:grpSpPr>
          <a:xfrm>
            <a:off x="8575774" y="5025934"/>
            <a:ext cx="2827946" cy="827183"/>
            <a:chOff x="8584401" y="5025935"/>
            <a:chExt cx="2827946" cy="827183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4659E01C-E6C5-40E1-8EB2-5183CA873363}"/>
                </a:ext>
              </a:extLst>
            </p:cNvPr>
            <p:cNvSpPr/>
            <p:nvPr/>
          </p:nvSpPr>
          <p:spPr>
            <a:xfrm>
              <a:off x="8584401" y="5025935"/>
              <a:ext cx="2827946" cy="827183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2F1B4F5-CCCA-4453-E591-2337CC8237CD}"/>
                </a:ext>
              </a:extLst>
            </p:cNvPr>
            <p:cNvSpPr txBox="1"/>
            <p:nvPr/>
          </p:nvSpPr>
          <p:spPr>
            <a:xfrm>
              <a:off x="8645795" y="5116364"/>
              <a:ext cx="2705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사고가  많은 시간대</a:t>
              </a:r>
              <a:endPara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  <a:p>
              <a:pPr algn="ctr"/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➔ </a:t>
              </a:r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야간</a:t>
              </a:r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(18~24</a:t>
              </a:r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시</a:t>
              </a:r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492528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C2BBC62-7612-1A74-7A66-7E9F0D6809E3}"/>
              </a:ext>
            </a:extLst>
          </p:cNvPr>
          <p:cNvSpPr txBox="1"/>
          <p:nvPr/>
        </p:nvSpPr>
        <p:spPr>
          <a:xfrm>
            <a:off x="1065271" y="284686"/>
            <a:ext cx="4652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2. 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프로젝트 수행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데이터 탐색 및 시각화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430D5B-8D4B-41F5-1848-C8144E91150B}"/>
              </a:ext>
            </a:extLst>
          </p:cNvPr>
          <p:cNvGrpSpPr/>
          <p:nvPr/>
        </p:nvGrpSpPr>
        <p:grpSpPr>
          <a:xfrm>
            <a:off x="382417" y="245733"/>
            <a:ext cx="550774" cy="869950"/>
            <a:chOff x="466293" y="346090"/>
            <a:chExt cx="550774" cy="869950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C2C7AF7F-4385-B4DD-CA3F-717E2A9B7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293" y="346090"/>
              <a:ext cx="550774" cy="869950"/>
            </a:xfrm>
            <a:custGeom>
              <a:avLst/>
              <a:gdLst>
                <a:gd name="T0" fmla="*/ 1006 w 2265"/>
                <a:gd name="T1" fmla="*/ 498 h 3578"/>
                <a:gd name="T2" fmla="*/ 831 w 2265"/>
                <a:gd name="T3" fmla="*/ 561 h 3578"/>
                <a:gd name="T4" fmla="*/ 686 w 2265"/>
                <a:gd name="T5" fmla="*/ 672 h 3578"/>
                <a:gd name="T6" fmla="*/ 577 w 2265"/>
                <a:gd name="T7" fmla="*/ 819 h 3578"/>
                <a:gd name="T8" fmla="*/ 513 w 2265"/>
                <a:gd name="T9" fmla="*/ 994 h 3578"/>
                <a:gd name="T10" fmla="*/ 504 w 2265"/>
                <a:gd name="T11" fmla="*/ 1188 h 3578"/>
                <a:gd name="T12" fmla="*/ 550 w 2265"/>
                <a:gd name="T13" fmla="*/ 1371 h 3578"/>
                <a:gd name="T14" fmla="*/ 645 w 2265"/>
                <a:gd name="T15" fmla="*/ 1529 h 3578"/>
                <a:gd name="T16" fmla="*/ 780 w 2265"/>
                <a:gd name="T17" fmla="*/ 1653 h 3578"/>
                <a:gd name="T18" fmla="*/ 944 w 2265"/>
                <a:gd name="T19" fmla="*/ 1733 h 3578"/>
                <a:gd name="T20" fmla="*/ 1133 w 2265"/>
                <a:gd name="T21" fmla="*/ 1761 h 3578"/>
                <a:gd name="T22" fmla="*/ 1321 w 2265"/>
                <a:gd name="T23" fmla="*/ 1733 h 3578"/>
                <a:gd name="T24" fmla="*/ 1487 w 2265"/>
                <a:gd name="T25" fmla="*/ 1653 h 3578"/>
                <a:gd name="T26" fmla="*/ 1621 w 2265"/>
                <a:gd name="T27" fmla="*/ 1529 h 3578"/>
                <a:gd name="T28" fmla="*/ 1715 w 2265"/>
                <a:gd name="T29" fmla="*/ 1371 h 3578"/>
                <a:gd name="T30" fmla="*/ 1762 w 2265"/>
                <a:gd name="T31" fmla="*/ 1188 h 3578"/>
                <a:gd name="T32" fmla="*/ 1752 w 2265"/>
                <a:gd name="T33" fmla="*/ 994 h 3578"/>
                <a:gd name="T34" fmla="*/ 1688 w 2265"/>
                <a:gd name="T35" fmla="*/ 819 h 3578"/>
                <a:gd name="T36" fmla="*/ 1580 w 2265"/>
                <a:gd name="T37" fmla="*/ 672 h 3578"/>
                <a:gd name="T38" fmla="*/ 1434 w 2265"/>
                <a:gd name="T39" fmla="*/ 561 h 3578"/>
                <a:gd name="T40" fmla="*/ 1260 w 2265"/>
                <a:gd name="T41" fmla="*/ 498 h 3578"/>
                <a:gd name="T42" fmla="*/ 1133 w 2265"/>
                <a:gd name="T43" fmla="*/ 0 h 3578"/>
                <a:gd name="T44" fmla="*/ 1308 w 2265"/>
                <a:gd name="T45" fmla="*/ 14 h 3578"/>
                <a:gd name="T46" fmla="*/ 1554 w 2265"/>
                <a:gd name="T47" fmla="*/ 82 h 3578"/>
                <a:gd name="T48" fmla="*/ 1774 w 2265"/>
                <a:gd name="T49" fmla="*/ 202 h 3578"/>
                <a:gd name="T50" fmla="*/ 1963 w 2265"/>
                <a:gd name="T51" fmla="*/ 364 h 3578"/>
                <a:gd name="T52" fmla="*/ 2111 w 2265"/>
                <a:gd name="T53" fmla="*/ 566 h 3578"/>
                <a:gd name="T54" fmla="*/ 2212 w 2265"/>
                <a:gd name="T55" fmla="*/ 798 h 3578"/>
                <a:gd name="T56" fmla="*/ 2262 w 2265"/>
                <a:gd name="T57" fmla="*/ 1054 h 3578"/>
                <a:gd name="T58" fmla="*/ 2253 w 2265"/>
                <a:gd name="T59" fmla="*/ 1312 h 3578"/>
                <a:gd name="T60" fmla="*/ 2190 w 2265"/>
                <a:gd name="T61" fmla="*/ 1552 h 3578"/>
                <a:gd name="T62" fmla="*/ 2090 w 2265"/>
                <a:gd name="T63" fmla="*/ 1752 h 3578"/>
                <a:gd name="T64" fmla="*/ 1963 w 2265"/>
                <a:gd name="T65" fmla="*/ 1921 h 3578"/>
                <a:gd name="T66" fmla="*/ 1880 w 2265"/>
                <a:gd name="T67" fmla="*/ 2012 h 3578"/>
                <a:gd name="T68" fmla="*/ 1798 w 2265"/>
                <a:gd name="T69" fmla="*/ 2114 h 3578"/>
                <a:gd name="T70" fmla="*/ 1656 w 2265"/>
                <a:gd name="T71" fmla="*/ 2346 h 3578"/>
                <a:gd name="T72" fmla="*/ 1502 w 2265"/>
                <a:gd name="T73" fmla="*/ 2639 h 3578"/>
                <a:gd name="T74" fmla="*/ 1379 w 2265"/>
                <a:gd name="T75" fmla="*/ 2911 h 3578"/>
                <a:gd name="T76" fmla="*/ 1284 w 2265"/>
                <a:gd name="T77" fmla="*/ 3154 h 3578"/>
                <a:gd name="T78" fmla="*/ 1214 w 2265"/>
                <a:gd name="T79" fmla="*/ 3360 h 3578"/>
                <a:gd name="T80" fmla="*/ 1167 w 2265"/>
                <a:gd name="T81" fmla="*/ 3520 h 3578"/>
                <a:gd name="T82" fmla="*/ 1145 w 2265"/>
                <a:gd name="T83" fmla="*/ 3575 h 3578"/>
                <a:gd name="T84" fmla="*/ 1124 w 2265"/>
                <a:gd name="T85" fmla="*/ 3563 h 3578"/>
                <a:gd name="T86" fmla="*/ 1089 w 2265"/>
                <a:gd name="T87" fmla="*/ 3422 h 3578"/>
                <a:gd name="T88" fmla="*/ 990 w 2265"/>
                <a:gd name="T89" fmla="*/ 3128 h 3578"/>
                <a:gd name="T90" fmla="*/ 857 w 2265"/>
                <a:gd name="T91" fmla="*/ 2826 h 3578"/>
                <a:gd name="T92" fmla="*/ 701 w 2265"/>
                <a:gd name="T93" fmla="*/ 2532 h 3578"/>
                <a:gd name="T94" fmla="*/ 538 w 2265"/>
                <a:gd name="T95" fmla="*/ 2258 h 3578"/>
                <a:gd name="T96" fmla="*/ 412 w 2265"/>
                <a:gd name="T97" fmla="*/ 2061 h 3578"/>
                <a:gd name="T98" fmla="*/ 331 w 2265"/>
                <a:gd name="T99" fmla="*/ 1958 h 3578"/>
                <a:gd name="T100" fmla="*/ 253 w 2265"/>
                <a:gd name="T101" fmla="*/ 1862 h 3578"/>
                <a:gd name="T102" fmla="*/ 118 w 2265"/>
                <a:gd name="T103" fmla="*/ 1648 h 3578"/>
                <a:gd name="T104" fmla="*/ 31 w 2265"/>
                <a:gd name="T105" fmla="*/ 1407 h 3578"/>
                <a:gd name="T106" fmla="*/ 0 w 2265"/>
                <a:gd name="T107" fmla="*/ 1144 h 3578"/>
                <a:gd name="T108" fmla="*/ 30 w 2265"/>
                <a:gd name="T109" fmla="*/ 881 h 3578"/>
                <a:gd name="T110" fmla="*/ 115 w 2265"/>
                <a:gd name="T111" fmla="*/ 640 h 3578"/>
                <a:gd name="T112" fmla="*/ 249 w 2265"/>
                <a:gd name="T113" fmla="*/ 428 h 3578"/>
                <a:gd name="T114" fmla="*/ 424 w 2265"/>
                <a:gd name="T115" fmla="*/ 251 h 3578"/>
                <a:gd name="T116" fmla="*/ 635 w 2265"/>
                <a:gd name="T117" fmla="*/ 116 h 3578"/>
                <a:gd name="T118" fmla="*/ 873 w 2265"/>
                <a:gd name="T119" fmla="*/ 30 h 3578"/>
                <a:gd name="T120" fmla="*/ 1133 w 2265"/>
                <a:gd name="T121" fmla="*/ 0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5" h="3578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2B560CD-6CD5-E7C4-4772-14A24E69C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456" y="548494"/>
              <a:ext cx="128449" cy="129422"/>
            </a:xfrm>
            <a:custGeom>
              <a:avLst/>
              <a:gdLst>
                <a:gd name="T0" fmla="*/ 263 w 526"/>
                <a:gd name="T1" fmla="*/ 0 h 530"/>
                <a:gd name="T2" fmla="*/ 305 w 526"/>
                <a:gd name="T3" fmla="*/ 3 h 530"/>
                <a:gd name="T4" fmla="*/ 345 w 526"/>
                <a:gd name="T5" fmla="*/ 13 h 530"/>
                <a:gd name="T6" fmla="*/ 384 w 526"/>
                <a:gd name="T7" fmla="*/ 29 h 530"/>
                <a:gd name="T8" fmla="*/ 418 w 526"/>
                <a:gd name="T9" fmla="*/ 51 h 530"/>
                <a:gd name="T10" fmla="*/ 448 w 526"/>
                <a:gd name="T11" fmla="*/ 78 h 530"/>
                <a:gd name="T12" fmla="*/ 475 w 526"/>
                <a:gd name="T13" fmla="*/ 108 h 530"/>
                <a:gd name="T14" fmla="*/ 497 w 526"/>
                <a:gd name="T15" fmla="*/ 143 h 530"/>
                <a:gd name="T16" fmla="*/ 512 w 526"/>
                <a:gd name="T17" fmla="*/ 181 h 530"/>
                <a:gd name="T18" fmla="*/ 522 w 526"/>
                <a:gd name="T19" fmla="*/ 223 h 530"/>
                <a:gd name="T20" fmla="*/ 526 w 526"/>
                <a:gd name="T21" fmla="*/ 266 h 530"/>
                <a:gd name="T22" fmla="*/ 522 w 526"/>
                <a:gd name="T23" fmla="*/ 309 h 530"/>
                <a:gd name="T24" fmla="*/ 512 w 526"/>
                <a:gd name="T25" fmla="*/ 349 h 530"/>
                <a:gd name="T26" fmla="*/ 497 w 526"/>
                <a:gd name="T27" fmla="*/ 387 h 530"/>
                <a:gd name="T28" fmla="*/ 475 w 526"/>
                <a:gd name="T29" fmla="*/ 422 h 530"/>
                <a:gd name="T30" fmla="*/ 448 w 526"/>
                <a:gd name="T31" fmla="*/ 452 h 530"/>
                <a:gd name="T32" fmla="*/ 418 w 526"/>
                <a:gd name="T33" fmla="*/ 479 h 530"/>
                <a:gd name="T34" fmla="*/ 384 w 526"/>
                <a:gd name="T35" fmla="*/ 501 h 530"/>
                <a:gd name="T36" fmla="*/ 345 w 526"/>
                <a:gd name="T37" fmla="*/ 517 h 530"/>
                <a:gd name="T38" fmla="*/ 305 w 526"/>
                <a:gd name="T39" fmla="*/ 527 h 530"/>
                <a:gd name="T40" fmla="*/ 263 w 526"/>
                <a:gd name="T41" fmla="*/ 530 h 530"/>
                <a:gd name="T42" fmla="*/ 220 w 526"/>
                <a:gd name="T43" fmla="*/ 527 h 530"/>
                <a:gd name="T44" fmla="*/ 180 w 526"/>
                <a:gd name="T45" fmla="*/ 517 h 530"/>
                <a:gd name="T46" fmla="*/ 142 w 526"/>
                <a:gd name="T47" fmla="*/ 501 h 530"/>
                <a:gd name="T48" fmla="*/ 108 w 526"/>
                <a:gd name="T49" fmla="*/ 479 h 530"/>
                <a:gd name="T50" fmla="*/ 77 w 526"/>
                <a:gd name="T51" fmla="*/ 452 h 530"/>
                <a:gd name="T52" fmla="*/ 51 w 526"/>
                <a:gd name="T53" fmla="*/ 422 h 530"/>
                <a:gd name="T54" fmla="*/ 29 w 526"/>
                <a:gd name="T55" fmla="*/ 387 h 530"/>
                <a:gd name="T56" fmla="*/ 14 w 526"/>
                <a:gd name="T57" fmla="*/ 349 h 530"/>
                <a:gd name="T58" fmla="*/ 4 w 526"/>
                <a:gd name="T59" fmla="*/ 309 h 530"/>
                <a:gd name="T60" fmla="*/ 0 w 526"/>
                <a:gd name="T61" fmla="*/ 266 h 530"/>
                <a:gd name="T62" fmla="*/ 4 w 526"/>
                <a:gd name="T63" fmla="*/ 223 h 530"/>
                <a:gd name="T64" fmla="*/ 14 w 526"/>
                <a:gd name="T65" fmla="*/ 181 h 530"/>
                <a:gd name="T66" fmla="*/ 29 w 526"/>
                <a:gd name="T67" fmla="*/ 143 h 530"/>
                <a:gd name="T68" fmla="*/ 51 w 526"/>
                <a:gd name="T69" fmla="*/ 108 h 530"/>
                <a:gd name="T70" fmla="*/ 77 w 526"/>
                <a:gd name="T71" fmla="*/ 78 h 530"/>
                <a:gd name="T72" fmla="*/ 108 w 526"/>
                <a:gd name="T73" fmla="*/ 51 h 530"/>
                <a:gd name="T74" fmla="*/ 142 w 526"/>
                <a:gd name="T75" fmla="*/ 29 h 530"/>
                <a:gd name="T76" fmla="*/ 180 w 526"/>
                <a:gd name="T77" fmla="*/ 13 h 530"/>
                <a:gd name="T78" fmla="*/ 220 w 526"/>
                <a:gd name="T79" fmla="*/ 3 h 530"/>
                <a:gd name="T80" fmla="*/ 263 w 526"/>
                <a:gd name="T81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6" h="530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160D250-7EEB-D43C-6ABF-0870A1889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14" y="4245485"/>
            <a:ext cx="4656705" cy="23283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1E2880-F72C-85C8-F13F-EEDBAADB4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14" y="1706037"/>
            <a:ext cx="4656705" cy="232835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4C2BD8E-BA31-630B-72D0-EB7A8BE7A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28" y="1858994"/>
            <a:ext cx="3591179" cy="339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1C5F30-033E-8185-D8DB-72155FE34DDC}"/>
              </a:ext>
            </a:extLst>
          </p:cNvPr>
          <p:cNvSpPr txBox="1"/>
          <p:nvPr/>
        </p:nvSpPr>
        <p:spPr>
          <a:xfrm>
            <a:off x="593580" y="1210805"/>
            <a:ext cx="46527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2) 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유형별 사고건수 </a:t>
            </a:r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구별</a:t>
            </a:r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)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2AFB640-FE77-E501-187F-EDB1DABDDBFE}"/>
              </a:ext>
            </a:extLst>
          </p:cNvPr>
          <p:cNvSpPr txBox="1"/>
          <p:nvPr/>
        </p:nvSpPr>
        <p:spPr>
          <a:xfrm>
            <a:off x="1165038" y="5409662"/>
            <a:ext cx="270515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사고가 많은 구</a:t>
            </a:r>
            <a:endParaRPr lang="en-US" altLang="ko-KR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/>
            <a:r>
              <a: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➔ </a:t>
            </a:r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강남 일대</a:t>
            </a:r>
            <a:endParaRPr lang="en-US" altLang="ko-KR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pPr algn="ctr"/>
            <a:r>
              <a: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</a:t>
            </a:r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강남구</a:t>
            </a:r>
            <a:r>
              <a: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 </a:t>
            </a:r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송파구</a:t>
            </a:r>
            <a:r>
              <a: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, </a:t>
            </a:r>
            <a:r>
              <a:rPr lang="ko-KR" altLang="en-US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서초구</a:t>
            </a:r>
            <a:r>
              <a: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1FC55AF-729C-2052-9CA1-93EAC7D45E8F}"/>
              </a:ext>
            </a:extLst>
          </p:cNvPr>
          <p:cNvGrpSpPr/>
          <p:nvPr/>
        </p:nvGrpSpPr>
        <p:grpSpPr>
          <a:xfrm>
            <a:off x="9174019" y="5236840"/>
            <a:ext cx="2792612" cy="869950"/>
            <a:chOff x="9174019" y="5236840"/>
            <a:chExt cx="2792612" cy="86995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6465BC9F-B060-C2B7-A070-88373A7D1F5C}"/>
                </a:ext>
              </a:extLst>
            </p:cNvPr>
            <p:cNvSpPr/>
            <p:nvPr/>
          </p:nvSpPr>
          <p:spPr>
            <a:xfrm>
              <a:off x="9174019" y="5236840"/>
              <a:ext cx="2792612" cy="8699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8A7738-DA4F-F585-F96A-DEA30976682B}"/>
                </a:ext>
              </a:extLst>
            </p:cNvPr>
            <p:cNvSpPr txBox="1"/>
            <p:nvPr/>
          </p:nvSpPr>
          <p:spPr>
            <a:xfrm>
              <a:off x="9217746" y="5361298"/>
              <a:ext cx="2705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사고건수가 많은 기상상태</a:t>
              </a:r>
              <a:endPara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  <a:p>
              <a:pPr algn="ctr"/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➔ </a:t>
              </a:r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맑음 </a:t>
              </a:r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&gt; </a:t>
              </a:r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흐림</a:t>
              </a:r>
              <a:endPara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78438EF-D4A8-FB61-2B98-F48EB3DE45D2}"/>
              </a:ext>
            </a:extLst>
          </p:cNvPr>
          <p:cNvGrpSpPr/>
          <p:nvPr/>
        </p:nvGrpSpPr>
        <p:grpSpPr>
          <a:xfrm>
            <a:off x="9174019" y="2738344"/>
            <a:ext cx="2792612" cy="869950"/>
            <a:chOff x="9174019" y="2738344"/>
            <a:chExt cx="2792612" cy="869950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427A766A-BEDD-99D7-6A6B-398DFC50FFF0}"/>
                </a:ext>
              </a:extLst>
            </p:cNvPr>
            <p:cNvSpPr/>
            <p:nvPr/>
          </p:nvSpPr>
          <p:spPr>
            <a:xfrm>
              <a:off x="9174019" y="2738344"/>
              <a:ext cx="2792612" cy="8699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B37DB9-529A-BA18-B390-6F359BD66F7B}"/>
                </a:ext>
              </a:extLst>
            </p:cNvPr>
            <p:cNvSpPr txBox="1"/>
            <p:nvPr/>
          </p:nvSpPr>
          <p:spPr>
            <a:xfrm>
              <a:off x="9217746" y="2850153"/>
              <a:ext cx="2705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사고건수가 많은 성별</a:t>
              </a:r>
              <a:endPara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  <a:p>
              <a:pPr algn="ctr"/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➔ </a:t>
              </a:r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남 </a:t>
              </a:r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&gt; </a:t>
              </a:r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여</a:t>
              </a:r>
              <a:endPara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E3DDF00-8A08-420C-7DA3-C20E60695B2A}"/>
              </a:ext>
            </a:extLst>
          </p:cNvPr>
          <p:cNvGrpSpPr/>
          <p:nvPr/>
        </p:nvGrpSpPr>
        <p:grpSpPr>
          <a:xfrm>
            <a:off x="779349" y="5334669"/>
            <a:ext cx="3461783" cy="1163197"/>
            <a:chOff x="779349" y="5334669"/>
            <a:chExt cx="3461783" cy="1163197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58A3830-C9C9-7805-740A-F893B7C83E0F}"/>
                </a:ext>
              </a:extLst>
            </p:cNvPr>
            <p:cNvSpPr/>
            <p:nvPr/>
          </p:nvSpPr>
          <p:spPr>
            <a:xfrm>
              <a:off x="779349" y="5334669"/>
              <a:ext cx="3461783" cy="116319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C412397-068C-2485-9FDA-85E4AFDDF14E}"/>
                </a:ext>
              </a:extLst>
            </p:cNvPr>
            <p:cNvSpPr txBox="1"/>
            <p:nvPr/>
          </p:nvSpPr>
          <p:spPr>
            <a:xfrm>
              <a:off x="1165038" y="5454602"/>
              <a:ext cx="27051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사고가 많이 일어난 구</a:t>
              </a:r>
              <a:endPara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  <a:p>
              <a:pPr algn="ctr"/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➔ </a:t>
              </a:r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강남 일대</a:t>
              </a:r>
              <a:endPara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  <a:p>
              <a:pPr algn="ctr"/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(</a:t>
              </a:r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강남구</a:t>
              </a:r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, </a:t>
              </a:r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송파구</a:t>
              </a:r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, </a:t>
              </a:r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서초구</a:t>
              </a:r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203045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C2BBC62-7612-1A74-7A66-7E9F0D6809E3}"/>
              </a:ext>
            </a:extLst>
          </p:cNvPr>
          <p:cNvSpPr txBox="1"/>
          <p:nvPr/>
        </p:nvSpPr>
        <p:spPr>
          <a:xfrm>
            <a:off x="1065271" y="284686"/>
            <a:ext cx="465278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2. 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프로젝트 수행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  <a:p>
            <a:r>
              <a:rPr lang="ko-KR" altLang="en-US" sz="28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데이터 탐색 및 시각화</a:t>
            </a:r>
            <a:endParaRPr lang="en-US" altLang="ko-KR" sz="2800" dirty="0">
              <a:latin typeface="나눔스퀘어 네오 OTF ExtraBold" panose="00000900000000000000" pitchFamily="50" charset="-127"/>
              <a:ea typeface="나눔스퀘어 네오 OTF ExtraBold" panose="00000900000000000000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96430D5B-8D4B-41F5-1848-C8144E91150B}"/>
              </a:ext>
            </a:extLst>
          </p:cNvPr>
          <p:cNvGrpSpPr/>
          <p:nvPr/>
        </p:nvGrpSpPr>
        <p:grpSpPr>
          <a:xfrm>
            <a:off x="382417" y="245733"/>
            <a:ext cx="550774" cy="869950"/>
            <a:chOff x="466293" y="346090"/>
            <a:chExt cx="550774" cy="869950"/>
          </a:xfrm>
        </p:grpSpPr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C2C7AF7F-4385-B4DD-CA3F-717E2A9B7A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6293" y="346090"/>
              <a:ext cx="550774" cy="869950"/>
            </a:xfrm>
            <a:custGeom>
              <a:avLst/>
              <a:gdLst>
                <a:gd name="T0" fmla="*/ 1006 w 2265"/>
                <a:gd name="T1" fmla="*/ 498 h 3578"/>
                <a:gd name="T2" fmla="*/ 831 w 2265"/>
                <a:gd name="T3" fmla="*/ 561 h 3578"/>
                <a:gd name="T4" fmla="*/ 686 w 2265"/>
                <a:gd name="T5" fmla="*/ 672 h 3578"/>
                <a:gd name="T6" fmla="*/ 577 w 2265"/>
                <a:gd name="T7" fmla="*/ 819 h 3578"/>
                <a:gd name="T8" fmla="*/ 513 w 2265"/>
                <a:gd name="T9" fmla="*/ 994 h 3578"/>
                <a:gd name="T10" fmla="*/ 504 w 2265"/>
                <a:gd name="T11" fmla="*/ 1188 h 3578"/>
                <a:gd name="T12" fmla="*/ 550 w 2265"/>
                <a:gd name="T13" fmla="*/ 1371 h 3578"/>
                <a:gd name="T14" fmla="*/ 645 w 2265"/>
                <a:gd name="T15" fmla="*/ 1529 h 3578"/>
                <a:gd name="T16" fmla="*/ 780 w 2265"/>
                <a:gd name="T17" fmla="*/ 1653 h 3578"/>
                <a:gd name="T18" fmla="*/ 944 w 2265"/>
                <a:gd name="T19" fmla="*/ 1733 h 3578"/>
                <a:gd name="T20" fmla="*/ 1133 w 2265"/>
                <a:gd name="T21" fmla="*/ 1761 h 3578"/>
                <a:gd name="T22" fmla="*/ 1321 w 2265"/>
                <a:gd name="T23" fmla="*/ 1733 h 3578"/>
                <a:gd name="T24" fmla="*/ 1487 w 2265"/>
                <a:gd name="T25" fmla="*/ 1653 h 3578"/>
                <a:gd name="T26" fmla="*/ 1621 w 2265"/>
                <a:gd name="T27" fmla="*/ 1529 h 3578"/>
                <a:gd name="T28" fmla="*/ 1715 w 2265"/>
                <a:gd name="T29" fmla="*/ 1371 h 3578"/>
                <a:gd name="T30" fmla="*/ 1762 w 2265"/>
                <a:gd name="T31" fmla="*/ 1188 h 3578"/>
                <a:gd name="T32" fmla="*/ 1752 w 2265"/>
                <a:gd name="T33" fmla="*/ 994 h 3578"/>
                <a:gd name="T34" fmla="*/ 1688 w 2265"/>
                <a:gd name="T35" fmla="*/ 819 h 3578"/>
                <a:gd name="T36" fmla="*/ 1580 w 2265"/>
                <a:gd name="T37" fmla="*/ 672 h 3578"/>
                <a:gd name="T38" fmla="*/ 1434 w 2265"/>
                <a:gd name="T39" fmla="*/ 561 h 3578"/>
                <a:gd name="T40" fmla="*/ 1260 w 2265"/>
                <a:gd name="T41" fmla="*/ 498 h 3578"/>
                <a:gd name="T42" fmla="*/ 1133 w 2265"/>
                <a:gd name="T43" fmla="*/ 0 h 3578"/>
                <a:gd name="T44" fmla="*/ 1308 w 2265"/>
                <a:gd name="T45" fmla="*/ 14 h 3578"/>
                <a:gd name="T46" fmla="*/ 1554 w 2265"/>
                <a:gd name="T47" fmla="*/ 82 h 3578"/>
                <a:gd name="T48" fmla="*/ 1774 w 2265"/>
                <a:gd name="T49" fmla="*/ 202 h 3578"/>
                <a:gd name="T50" fmla="*/ 1963 w 2265"/>
                <a:gd name="T51" fmla="*/ 364 h 3578"/>
                <a:gd name="T52" fmla="*/ 2111 w 2265"/>
                <a:gd name="T53" fmla="*/ 566 h 3578"/>
                <a:gd name="T54" fmla="*/ 2212 w 2265"/>
                <a:gd name="T55" fmla="*/ 798 h 3578"/>
                <a:gd name="T56" fmla="*/ 2262 w 2265"/>
                <a:gd name="T57" fmla="*/ 1054 h 3578"/>
                <a:gd name="T58" fmla="*/ 2253 w 2265"/>
                <a:gd name="T59" fmla="*/ 1312 h 3578"/>
                <a:gd name="T60" fmla="*/ 2190 w 2265"/>
                <a:gd name="T61" fmla="*/ 1552 h 3578"/>
                <a:gd name="T62" fmla="*/ 2090 w 2265"/>
                <a:gd name="T63" fmla="*/ 1752 h 3578"/>
                <a:gd name="T64" fmla="*/ 1963 w 2265"/>
                <a:gd name="T65" fmla="*/ 1921 h 3578"/>
                <a:gd name="T66" fmla="*/ 1880 w 2265"/>
                <a:gd name="T67" fmla="*/ 2012 h 3578"/>
                <a:gd name="T68" fmla="*/ 1798 w 2265"/>
                <a:gd name="T69" fmla="*/ 2114 h 3578"/>
                <a:gd name="T70" fmla="*/ 1656 w 2265"/>
                <a:gd name="T71" fmla="*/ 2346 h 3578"/>
                <a:gd name="T72" fmla="*/ 1502 w 2265"/>
                <a:gd name="T73" fmla="*/ 2639 h 3578"/>
                <a:gd name="T74" fmla="*/ 1379 w 2265"/>
                <a:gd name="T75" fmla="*/ 2911 h 3578"/>
                <a:gd name="T76" fmla="*/ 1284 w 2265"/>
                <a:gd name="T77" fmla="*/ 3154 h 3578"/>
                <a:gd name="T78" fmla="*/ 1214 w 2265"/>
                <a:gd name="T79" fmla="*/ 3360 h 3578"/>
                <a:gd name="T80" fmla="*/ 1167 w 2265"/>
                <a:gd name="T81" fmla="*/ 3520 h 3578"/>
                <a:gd name="T82" fmla="*/ 1145 w 2265"/>
                <a:gd name="T83" fmla="*/ 3575 h 3578"/>
                <a:gd name="T84" fmla="*/ 1124 w 2265"/>
                <a:gd name="T85" fmla="*/ 3563 h 3578"/>
                <a:gd name="T86" fmla="*/ 1089 w 2265"/>
                <a:gd name="T87" fmla="*/ 3422 h 3578"/>
                <a:gd name="T88" fmla="*/ 990 w 2265"/>
                <a:gd name="T89" fmla="*/ 3128 h 3578"/>
                <a:gd name="T90" fmla="*/ 857 w 2265"/>
                <a:gd name="T91" fmla="*/ 2826 h 3578"/>
                <a:gd name="T92" fmla="*/ 701 w 2265"/>
                <a:gd name="T93" fmla="*/ 2532 h 3578"/>
                <a:gd name="T94" fmla="*/ 538 w 2265"/>
                <a:gd name="T95" fmla="*/ 2258 h 3578"/>
                <a:gd name="T96" fmla="*/ 412 w 2265"/>
                <a:gd name="T97" fmla="*/ 2061 h 3578"/>
                <a:gd name="T98" fmla="*/ 331 w 2265"/>
                <a:gd name="T99" fmla="*/ 1958 h 3578"/>
                <a:gd name="T100" fmla="*/ 253 w 2265"/>
                <a:gd name="T101" fmla="*/ 1862 h 3578"/>
                <a:gd name="T102" fmla="*/ 118 w 2265"/>
                <a:gd name="T103" fmla="*/ 1648 h 3578"/>
                <a:gd name="T104" fmla="*/ 31 w 2265"/>
                <a:gd name="T105" fmla="*/ 1407 h 3578"/>
                <a:gd name="T106" fmla="*/ 0 w 2265"/>
                <a:gd name="T107" fmla="*/ 1144 h 3578"/>
                <a:gd name="T108" fmla="*/ 30 w 2265"/>
                <a:gd name="T109" fmla="*/ 881 h 3578"/>
                <a:gd name="T110" fmla="*/ 115 w 2265"/>
                <a:gd name="T111" fmla="*/ 640 h 3578"/>
                <a:gd name="T112" fmla="*/ 249 w 2265"/>
                <a:gd name="T113" fmla="*/ 428 h 3578"/>
                <a:gd name="T114" fmla="*/ 424 w 2265"/>
                <a:gd name="T115" fmla="*/ 251 h 3578"/>
                <a:gd name="T116" fmla="*/ 635 w 2265"/>
                <a:gd name="T117" fmla="*/ 116 h 3578"/>
                <a:gd name="T118" fmla="*/ 873 w 2265"/>
                <a:gd name="T119" fmla="*/ 30 h 3578"/>
                <a:gd name="T120" fmla="*/ 1133 w 2265"/>
                <a:gd name="T121" fmla="*/ 0 h 3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65" h="3578">
                  <a:moveTo>
                    <a:pt x="1133" y="484"/>
                  </a:moveTo>
                  <a:lnTo>
                    <a:pt x="1069" y="488"/>
                  </a:lnTo>
                  <a:lnTo>
                    <a:pt x="1006" y="498"/>
                  </a:lnTo>
                  <a:lnTo>
                    <a:pt x="944" y="514"/>
                  </a:lnTo>
                  <a:lnTo>
                    <a:pt x="887" y="535"/>
                  </a:lnTo>
                  <a:lnTo>
                    <a:pt x="831" y="561"/>
                  </a:lnTo>
                  <a:lnTo>
                    <a:pt x="780" y="594"/>
                  </a:lnTo>
                  <a:lnTo>
                    <a:pt x="730" y="630"/>
                  </a:lnTo>
                  <a:lnTo>
                    <a:pt x="686" y="672"/>
                  </a:lnTo>
                  <a:lnTo>
                    <a:pt x="645" y="717"/>
                  </a:lnTo>
                  <a:lnTo>
                    <a:pt x="608" y="766"/>
                  </a:lnTo>
                  <a:lnTo>
                    <a:pt x="577" y="819"/>
                  </a:lnTo>
                  <a:lnTo>
                    <a:pt x="550" y="874"/>
                  </a:lnTo>
                  <a:lnTo>
                    <a:pt x="529" y="933"/>
                  </a:lnTo>
                  <a:lnTo>
                    <a:pt x="513" y="994"/>
                  </a:lnTo>
                  <a:lnTo>
                    <a:pt x="504" y="1058"/>
                  </a:lnTo>
                  <a:lnTo>
                    <a:pt x="501" y="1123"/>
                  </a:lnTo>
                  <a:lnTo>
                    <a:pt x="504" y="1188"/>
                  </a:lnTo>
                  <a:lnTo>
                    <a:pt x="513" y="1251"/>
                  </a:lnTo>
                  <a:lnTo>
                    <a:pt x="529" y="1312"/>
                  </a:lnTo>
                  <a:lnTo>
                    <a:pt x="550" y="1371"/>
                  </a:lnTo>
                  <a:lnTo>
                    <a:pt x="577" y="1427"/>
                  </a:lnTo>
                  <a:lnTo>
                    <a:pt x="608" y="1479"/>
                  </a:lnTo>
                  <a:lnTo>
                    <a:pt x="645" y="1529"/>
                  </a:lnTo>
                  <a:lnTo>
                    <a:pt x="686" y="1574"/>
                  </a:lnTo>
                  <a:lnTo>
                    <a:pt x="730" y="1615"/>
                  </a:lnTo>
                  <a:lnTo>
                    <a:pt x="780" y="1653"/>
                  </a:lnTo>
                  <a:lnTo>
                    <a:pt x="831" y="1684"/>
                  </a:lnTo>
                  <a:lnTo>
                    <a:pt x="887" y="1711"/>
                  </a:lnTo>
                  <a:lnTo>
                    <a:pt x="944" y="1733"/>
                  </a:lnTo>
                  <a:lnTo>
                    <a:pt x="1006" y="1748"/>
                  </a:lnTo>
                  <a:lnTo>
                    <a:pt x="1069" y="1758"/>
                  </a:lnTo>
                  <a:lnTo>
                    <a:pt x="1133" y="1761"/>
                  </a:lnTo>
                  <a:lnTo>
                    <a:pt x="1197" y="1758"/>
                  </a:lnTo>
                  <a:lnTo>
                    <a:pt x="1260" y="1748"/>
                  </a:lnTo>
                  <a:lnTo>
                    <a:pt x="1321" y="1733"/>
                  </a:lnTo>
                  <a:lnTo>
                    <a:pt x="1379" y="1711"/>
                  </a:lnTo>
                  <a:lnTo>
                    <a:pt x="1434" y="1684"/>
                  </a:lnTo>
                  <a:lnTo>
                    <a:pt x="1487" y="1653"/>
                  </a:lnTo>
                  <a:lnTo>
                    <a:pt x="1535" y="1615"/>
                  </a:lnTo>
                  <a:lnTo>
                    <a:pt x="1580" y="1574"/>
                  </a:lnTo>
                  <a:lnTo>
                    <a:pt x="1621" y="1529"/>
                  </a:lnTo>
                  <a:lnTo>
                    <a:pt x="1657" y="1479"/>
                  </a:lnTo>
                  <a:lnTo>
                    <a:pt x="1688" y="1427"/>
                  </a:lnTo>
                  <a:lnTo>
                    <a:pt x="1715" y="1371"/>
                  </a:lnTo>
                  <a:lnTo>
                    <a:pt x="1736" y="1312"/>
                  </a:lnTo>
                  <a:lnTo>
                    <a:pt x="1752" y="1251"/>
                  </a:lnTo>
                  <a:lnTo>
                    <a:pt x="1762" y="1188"/>
                  </a:lnTo>
                  <a:lnTo>
                    <a:pt x="1765" y="1123"/>
                  </a:lnTo>
                  <a:lnTo>
                    <a:pt x="1762" y="1058"/>
                  </a:lnTo>
                  <a:lnTo>
                    <a:pt x="1752" y="994"/>
                  </a:lnTo>
                  <a:lnTo>
                    <a:pt x="1736" y="933"/>
                  </a:lnTo>
                  <a:lnTo>
                    <a:pt x="1715" y="874"/>
                  </a:lnTo>
                  <a:lnTo>
                    <a:pt x="1688" y="819"/>
                  </a:lnTo>
                  <a:lnTo>
                    <a:pt x="1657" y="766"/>
                  </a:lnTo>
                  <a:lnTo>
                    <a:pt x="1621" y="717"/>
                  </a:lnTo>
                  <a:lnTo>
                    <a:pt x="1580" y="672"/>
                  </a:lnTo>
                  <a:lnTo>
                    <a:pt x="1535" y="630"/>
                  </a:lnTo>
                  <a:lnTo>
                    <a:pt x="1487" y="594"/>
                  </a:lnTo>
                  <a:lnTo>
                    <a:pt x="1434" y="561"/>
                  </a:lnTo>
                  <a:lnTo>
                    <a:pt x="1379" y="535"/>
                  </a:lnTo>
                  <a:lnTo>
                    <a:pt x="1321" y="514"/>
                  </a:lnTo>
                  <a:lnTo>
                    <a:pt x="1260" y="498"/>
                  </a:lnTo>
                  <a:lnTo>
                    <a:pt x="1197" y="488"/>
                  </a:lnTo>
                  <a:lnTo>
                    <a:pt x="1133" y="484"/>
                  </a:lnTo>
                  <a:close/>
                  <a:moveTo>
                    <a:pt x="1133" y="0"/>
                  </a:moveTo>
                  <a:lnTo>
                    <a:pt x="1133" y="0"/>
                  </a:lnTo>
                  <a:lnTo>
                    <a:pt x="1221" y="4"/>
                  </a:lnTo>
                  <a:lnTo>
                    <a:pt x="1308" y="14"/>
                  </a:lnTo>
                  <a:lnTo>
                    <a:pt x="1392" y="30"/>
                  </a:lnTo>
                  <a:lnTo>
                    <a:pt x="1474" y="53"/>
                  </a:lnTo>
                  <a:lnTo>
                    <a:pt x="1554" y="82"/>
                  </a:lnTo>
                  <a:lnTo>
                    <a:pt x="1631" y="116"/>
                  </a:lnTo>
                  <a:lnTo>
                    <a:pt x="1704" y="156"/>
                  </a:lnTo>
                  <a:lnTo>
                    <a:pt x="1774" y="202"/>
                  </a:lnTo>
                  <a:lnTo>
                    <a:pt x="1841" y="251"/>
                  </a:lnTo>
                  <a:lnTo>
                    <a:pt x="1903" y="306"/>
                  </a:lnTo>
                  <a:lnTo>
                    <a:pt x="1963" y="364"/>
                  </a:lnTo>
                  <a:lnTo>
                    <a:pt x="2016" y="428"/>
                  </a:lnTo>
                  <a:lnTo>
                    <a:pt x="2066" y="496"/>
                  </a:lnTo>
                  <a:lnTo>
                    <a:pt x="2111" y="566"/>
                  </a:lnTo>
                  <a:lnTo>
                    <a:pt x="2150" y="640"/>
                  </a:lnTo>
                  <a:lnTo>
                    <a:pt x="2184" y="717"/>
                  </a:lnTo>
                  <a:lnTo>
                    <a:pt x="2212" y="798"/>
                  </a:lnTo>
                  <a:lnTo>
                    <a:pt x="2235" y="881"/>
                  </a:lnTo>
                  <a:lnTo>
                    <a:pt x="2252" y="966"/>
                  </a:lnTo>
                  <a:lnTo>
                    <a:pt x="2262" y="1054"/>
                  </a:lnTo>
                  <a:lnTo>
                    <a:pt x="2265" y="1144"/>
                  </a:lnTo>
                  <a:lnTo>
                    <a:pt x="2262" y="1228"/>
                  </a:lnTo>
                  <a:lnTo>
                    <a:pt x="2253" y="1312"/>
                  </a:lnTo>
                  <a:lnTo>
                    <a:pt x="2237" y="1395"/>
                  </a:lnTo>
                  <a:lnTo>
                    <a:pt x="2216" y="1474"/>
                  </a:lnTo>
                  <a:lnTo>
                    <a:pt x="2190" y="1552"/>
                  </a:lnTo>
                  <a:lnTo>
                    <a:pt x="2158" y="1626"/>
                  </a:lnTo>
                  <a:lnTo>
                    <a:pt x="2126" y="1690"/>
                  </a:lnTo>
                  <a:lnTo>
                    <a:pt x="2090" y="1752"/>
                  </a:lnTo>
                  <a:lnTo>
                    <a:pt x="2051" y="1811"/>
                  </a:lnTo>
                  <a:lnTo>
                    <a:pt x="2009" y="1867"/>
                  </a:lnTo>
                  <a:lnTo>
                    <a:pt x="1963" y="1921"/>
                  </a:lnTo>
                  <a:lnTo>
                    <a:pt x="1938" y="1948"/>
                  </a:lnTo>
                  <a:lnTo>
                    <a:pt x="1910" y="1979"/>
                  </a:lnTo>
                  <a:lnTo>
                    <a:pt x="1880" y="2012"/>
                  </a:lnTo>
                  <a:lnTo>
                    <a:pt x="1851" y="2046"/>
                  </a:lnTo>
                  <a:lnTo>
                    <a:pt x="1823" y="2081"/>
                  </a:lnTo>
                  <a:lnTo>
                    <a:pt x="1798" y="2114"/>
                  </a:lnTo>
                  <a:lnTo>
                    <a:pt x="1777" y="2144"/>
                  </a:lnTo>
                  <a:lnTo>
                    <a:pt x="1714" y="2246"/>
                  </a:lnTo>
                  <a:lnTo>
                    <a:pt x="1656" y="2346"/>
                  </a:lnTo>
                  <a:lnTo>
                    <a:pt x="1601" y="2445"/>
                  </a:lnTo>
                  <a:lnTo>
                    <a:pt x="1549" y="2543"/>
                  </a:lnTo>
                  <a:lnTo>
                    <a:pt x="1502" y="2639"/>
                  </a:lnTo>
                  <a:lnTo>
                    <a:pt x="1457" y="2731"/>
                  </a:lnTo>
                  <a:lnTo>
                    <a:pt x="1417" y="2823"/>
                  </a:lnTo>
                  <a:lnTo>
                    <a:pt x="1379" y="2911"/>
                  </a:lnTo>
                  <a:lnTo>
                    <a:pt x="1344" y="2996"/>
                  </a:lnTo>
                  <a:lnTo>
                    <a:pt x="1313" y="3077"/>
                  </a:lnTo>
                  <a:lnTo>
                    <a:pt x="1284" y="3154"/>
                  </a:lnTo>
                  <a:lnTo>
                    <a:pt x="1258" y="3228"/>
                  </a:lnTo>
                  <a:lnTo>
                    <a:pt x="1234" y="3297"/>
                  </a:lnTo>
                  <a:lnTo>
                    <a:pt x="1214" y="3360"/>
                  </a:lnTo>
                  <a:lnTo>
                    <a:pt x="1196" y="3419"/>
                  </a:lnTo>
                  <a:lnTo>
                    <a:pt x="1181" y="3472"/>
                  </a:lnTo>
                  <a:lnTo>
                    <a:pt x="1167" y="3520"/>
                  </a:lnTo>
                  <a:lnTo>
                    <a:pt x="1159" y="3546"/>
                  </a:lnTo>
                  <a:lnTo>
                    <a:pt x="1153" y="3564"/>
                  </a:lnTo>
                  <a:lnTo>
                    <a:pt x="1145" y="3575"/>
                  </a:lnTo>
                  <a:lnTo>
                    <a:pt x="1137" y="3578"/>
                  </a:lnTo>
                  <a:lnTo>
                    <a:pt x="1130" y="3574"/>
                  </a:lnTo>
                  <a:lnTo>
                    <a:pt x="1124" y="3563"/>
                  </a:lnTo>
                  <a:lnTo>
                    <a:pt x="1117" y="3543"/>
                  </a:lnTo>
                  <a:lnTo>
                    <a:pt x="1110" y="3517"/>
                  </a:lnTo>
                  <a:lnTo>
                    <a:pt x="1089" y="3422"/>
                  </a:lnTo>
                  <a:lnTo>
                    <a:pt x="1061" y="3326"/>
                  </a:lnTo>
                  <a:lnTo>
                    <a:pt x="1028" y="3228"/>
                  </a:lnTo>
                  <a:lnTo>
                    <a:pt x="990" y="3128"/>
                  </a:lnTo>
                  <a:lnTo>
                    <a:pt x="949" y="3028"/>
                  </a:lnTo>
                  <a:lnTo>
                    <a:pt x="904" y="2927"/>
                  </a:lnTo>
                  <a:lnTo>
                    <a:pt x="857" y="2826"/>
                  </a:lnTo>
                  <a:lnTo>
                    <a:pt x="807" y="2727"/>
                  </a:lnTo>
                  <a:lnTo>
                    <a:pt x="754" y="2628"/>
                  </a:lnTo>
                  <a:lnTo>
                    <a:pt x="701" y="2532"/>
                  </a:lnTo>
                  <a:lnTo>
                    <a:pt x="646" y="2437"/>
                  </a:lnTo>
                  <a:lnTo>
                    <a:pt x="593" y="2346"/>
                  </a:lnTo>
                  <a:lnTo>
                    <a:pt x="538" y="2258"/>
                  </a:lnTo>
                  <a:lnTo>
                    <a:pt x="485" y="2173"/>
                  </a:lnTo>
                  <a:lnTo>
                    <a:pt x="433" y="2092"/>
                  </a:lnTo>
                  <a:lnTo>
                    <a:pt x="412" y="2061"/>
                  </a:lnTo>
                  <a:lnTo>
                    <a:pt x="386" y="2028"/>
                  </a:lnTo>
                  <a:lnTo>
                    <a:pt x="359" y="1993"/>
                  </a:lnTo>
                  <a:lnTo>
                    <a:pt x="331" y="1958"/>
                  </a:lnTo>
                  <a:lnTo>
                    <a:pt x="303" y="1923"/>
                  </a:lnTo>
                  <a:lnTo>
                    <a:pt x="277" y="1890"/>
                  </a:lnTo>
                  <a:lnTo>
                    <a:pt x="253" y="1862"/>
                  </a:lnTo>
                  <a:lnTo>
                    <a:pt x="203" y="1794"/>
                  </a:lnTo>
                  <a:lnTo>
                    <a:pt x="158" y="1723"/>
                  </a:lnTo>
                  <a:lnTo>
                    <a:pt x="118" y="1648"/>
                  </a:lnTo>
                  <a:lnTo>
                    <a:pt x="83" y="1571"/>
                  </a:lnTo>
                  <a:lnTo>
                    <a:pt x="54" y="1490"/>
                  </a:lnTo>
                  <a:lnTo>
                    <a:pt x="31" y="1407"/>
                  </a:lnTo>
                  <a:lnTo>
                    <a:pt x="14" y="1321"/>
                  </a:lnTo>
                  <a:lnTo>
                    <a:pt x="3" y="1233"/>
                  </a:lnTo>
                  <a:lnTo>
                    <a:pt x="0" y="1144"/>
                  </a:lnTo>
                  <a:lnTo>
                    <a:pt x="3" y="1054"/>
                  </a:lnTo>
                  <a:lnTo>
                    <a:pt x="13" y="966"/>
                  </a:lnTo>
                  <a:lnTo>
                    <a:pt x="30" y="881"/>
                  </a:lnTo>
                  <a:lnTo>
                    <a:pt x="53" y="798"/>
                  </a:lnTo>
                  <a:lnTo>
                    <a:pt x="82" y="717"/>
                  </a:lnTo>
                  <a:lnTo>
                    <a:pt x="115" y="640"/>
                  </a:lnTo>
                  <a:lnTo>
                    <a:pt x="154" y="566"/>
                  </a:lnTo>
                  <a:lnTo>
                    <a:pt x="199" y="496"/>
                  </a:lnTo>
                  <a:lnTo>
                    <a:pt x="249" y="428"/>
                  </a:lnTo>
                  <a:lnTo>
                    <a:pt x="303" y="364"/>
                  </a:lnTo>
                  <a:lnTo>
                    <a:pt x="362" y="306"/>
                  </a:lnTo>
                  <a:lnTo>
                    <a:pt x="424" y="251"/>
                  </a:lnTo>
                  <a:lnTo>
                    <a:pt x="491" y="202"/>
                  </a:lnTo>
                  <a:lnTo>
                    <a:pt x="561" y="156"/>
                  </a:lnTo>
                  <a:lnTo>
                    <a:pt x="635" y="116"/>
                  </a:lnTo>
                  <a:lnTo>
                    <a:pt x="711" y="82"/>
                  </a:lnTo>
                  <a:lnTo>
                    <a:pt x="791" y="53"/>
                  </a:lnTo>
                  <a:lnTo>
                    <a:pt x="873" y="30"/>
                  </a:lnTo>
                  <a:lnTo>
                    <a:pt x="958" y="14"/>
                  </a:lnTo>
                  <a:lnTo>
                    <a:pt x="1044" y="4"/>
                  </a:lnTo>
                  <a:lnTo>
                    <a:pt x="1133" y="0"/>
                  </a:lnTo>
                  <a:close/>
                </a:path>
              </a:pathLst>
            </a:custGeom>
            <a:solidFill>
              <a:schemeClr val="accent4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F2B560CD-6CD5-E7C4-4772-14A24E69C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456" y="548494"/>
              <a:ext cx="128449" cy="129422"/>
            </a:xfrm>
            <a:custGeom>
              <a:avLst/>
              <a:gdLst>
                <a:gd name="T0" fmla="*/ 263 w 526"/>
                <a:gd name="T1" fmla="*/ 0 h 530"/>
                <a:gd name="T2" fmla="*/ 305 w 526"/>
                <a:gd name="T3" fmla="*/ 3 h 530"/>
                <a:gd name="T4" fmla="*/ 345 w 526"/>
                <a:gd name="T5" fmla="*/ 13 h 530"/>
                <a:gd name="T6" fmla="*/ 384 w 526"/>
                <a:gd name="T7" fmla="*/ 29 h 530"/>
                <a:gd name="T8" fmla="*/ 418 w 526"/>
                <a:gd name="T9" fmla="*/ 51 h 530"/>
                <a:gd name="T10" fmla="*/ 448 w 526"/>
                <a:gd name="T11" fmla="*/ 78 h 530"/>
                <a:gd name="T12" fmla="*/ 475 w 526"/>
                <a:gd name="T13" fmla="*/ 108 h 530"/>
                <a:gd name="T14" fmla="*/ 497 w 526"/>
                <a:gd name="T15" fmla="*/ 143 h 530"/>
                <a:gd name="T16" fmla="*/ 512 w 526"/>
                <a:gd name="T17" fmla="*/ 181 h 530"/>
                <a:gd name="T18" fmla="*/ 522 w 526"/>
                <a:gd name="T19" fmla="*/ 223 h 530"/>
                <a:gd name="T20" fmla="*/ 526 w 526"/>
                <a:gd name="T21" fmla="*/ 266 h 530"/>
                <a:gd name="T22" fmla="*/ 522 w 526"/>
                <a:gd name="T23" fmla="*/ 309 h 530"/>
                <a:gd name="T24" fmla="*/ 512 w 526"/>
                <a:gd name="T25" fmla="*/ 349 h 530"/>
                <a:gd name="T26" fmla="*/ 497 w 526"/>
                <a:gd name="T27" fmla="*/ 387 h 530"/>
                <a:gd name="T28" fmla="*/ 475 w 526"/>
                <a:gd name="T29" fmla="*/ 422 h 530"/>
                <a:gd name="T30" fmla="*/ 448 w 526"/>
                <a:gd name="T31" fmla="*/ 452 h 530"/>
                <a:gd name="T32" fmla="*/ 418 w 526"/>
                <a:gd name="T33" fmla="*/ 479 h 530"/>
                <a:gd name="T34" fmla="*/ 384 w 526"/>
                <a:gd name="T35" fmla="*/ 501 h 530"/>
                <a:gd name="T36" fmla="*/ 345 w 526"/>
                <a:gd name="T37" fmla="*/ 517 h 530"/>
                <a:gd name="T38" fmla="*/ 305 w 526"/>
                <a:gd name="T39" fmla="*/ 527 h 530"/>
                <a:gd name="T40" fmla="*/ 263 w 526"/>
                <a:gd name="T41" fmla="*/ 530 h 530"/>
                <a:gd name="T42" fmla="*/ 220 w 526"/>
                <a:gd name="T43" fmla="*/ 527 h 530"/>
                <a:gd name="T44" fmla="*/ 180 w 526"/>
                <a:gd name="T45" fmla="*/ 517 h 530"/>
                <a:gd name="T46" fmla="*/ 142 w 526"/>
                <a:gd name="T47" fmla="*/ 501 h 530"/>
                <a:gd name="T48" fmla="*/ 108 w 526"/>
                <a:gd name="T49" fmla="*/ 479 h 530"/>
                <a:gd name="T50" fmla="*/ 77 w 526"/>
                <a:gd name="T51" fmla="*/ 452 h 530"/>
                <a:gd name="T52" fmla="*/ 51 w 526"/>
                <a:gd name="T53" fmla="*/ 422 h 530"/>
                <a:gd name="T54" fmla="*/ 29 w 526"/>
                <a:gd name="T55" fmla="*/ 387 h 530"/>
                <a:gd name="T56" fmla="*/ 14 w 526"/>
                <a:gd name="T57" fmla="*/ 349 h 530"/>
                <a:gd name="T58" fmla="*/ 4 w 526"/>
                <a:gd name="T59" fmla="*/ 309 h 530"/>
                <a:gd name="T60" fmla="*/ 0 w 526"/>
                <a:gd name="T61" fmla="*/ 266 h 530"/>
                <a:gd name="T62" fmla="*/ 4 w 526"/>
                <a:gd name="T63" fmla="*/ 223 h 530"/>
                <a:gd name="T64" fmla="*/ 14 w 526"/>
                <a:gd name="T65" fmla="*/ 181 h 530"/>
                <a:gd name="T66" fmla="*/ 29 w 526"/>
                <a:gd name="T67" fmla="*/ 143 h 530"/>
                <a:gd name="T68" fmla="*/ 51 w 526"/>
                <a:gd name="T69" fmla="*/ 108 h 530"/>
                <a:gd name="T70" fmla="*/ 77 w 526"/>
                <a:gd name="T71" fmla="*/ 78 h 530"/>
                <a:gd name="T72" fmla="*/ 108 w 526"/>
                <a:gd name="T73" fmla="*/ 51 h 530"/>
                <a:gd name="T74" fmla="*/ 142 w 526"/>
                <a:gd name="T75" fmla="*/ 29 h 530"/>
                <a:gd name="T76" fmla="*/ 180 w 526"/>
                <a:gd name="T77" fmla="*/ 13 h 530"/>
                <a:gd name="T78" fmla="*/ 220 w 526"/>
                <a:gd name="T79" fmla="*/ 3 h 530"/>
                <a:gd name="T80" fmla="*/ 263 w 526"/>
                <a:gd name="T81" fmla="*/ 0 h 5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6" h="530">
                  <a:moveTo>
                    <a:pt x="263" y="0"/>
                  </a:moveTo>
                  <a:lnTo>
                    <a:pt x="305" y="3"/>
                  </a:lnTo>
                  <a:lnTo>
                    <a:pt x="345" y="13"/>
                  </a:lnTo>
                  <a:lnTo>
                    <a:pt x="384" y="29"/>
                  </a:lnTo>
                  <a:lnTo>
                    <a:pt x="418" y="51"/>
                  </a:lnTo>
                  <a:lnTo>
                    <a:pt x="448" y="78"/>
                  </a:lnTo>
                  <a:lnTo>
                    <a:pt x="475" y="108"/>
                  </a:lnTo>
                  <a:lnTo>
                    <a:pt x="497" y="143"/>
                  </a:lnTo>
                  <a:lnTo>
                    <a:pt x="512" y="181"/>
                  </a:lnTo>
                  <a:lnTo>
                    <a:pt x="522" y="223"/>
                  </a:lnTo>
                  <a:lnTo>
                    <a:pt x="526" y="266"/>
                  </a:lnTo>
                  <a:lnTo>
                    <a:pt x="522" y="309"/>
                  </a:lnTo>
                  <a:lnTo>
                    <a:pt x="512" y="349"/>
                  </a:lnTo>
                  <a:lnTo>
                    <a:pt x="497" y="387"/>
                  </a:lnTo>
                  <a:lnTo>
                    <a:pt x="475" y="422"/>
                  </a:lnTo>
                  <a:lnTo>
                    <a:pt x="448" y="452"/>
                  </a:lnTo>
                  <a:lnTo>
                    <a:pt x="418" y="479"/>
                  </a:lnTo>
                  <a:lnTo>
                    <a:pt x="384" y="501"/>
                  </a:lnTo>
                  <a:lnTo>
                    <a:pt x="345" y="517"/>
                  </a:lnTo>
                  <a:lnTo>
                    <a:pt x="305" y="527"/>
                  </a:lnTo>
                  <a:lnTo>
                    <a:pt x="263" y="530"/>
                  </a:lnTo>
                  <a:lnTo>
                    <a:pt x="220" y="527"/>
                  </a:lnTo>
                  <a:lnTo>
                    <a:pt x="180" y="517"/>
                  </a:lnTo>
                  <a:lnTo>
                    <a:pt x="142" y="501"/>
                  </a:lnTo>
                  <a:lnTo>
                    <a:pt x="108" y="479"/>
                  </a:lnTo>
                  <a:lnTo>
                    <a:pt x="77" y="452"/>
                  </a:lnTo>
                  <a:lnTo>
                    <a:pt x="51" y="422"/>
                  </a:lnTo>
                  <a:lnTo>
                    <a:pt x="29" y="387"/>
                  </a:lnTo>
                  <a:lnTo>
                    <a:pt x="14" y="349"/>
                  </a:lnTo>
                  <a:lnTo>
                    <a:pt x="4" y="309"/>
                  </a:lnTo>
                  <a:lnTo>
                    <a:pt x="0" y="266"/>
                  </a:lnTo>
                  <a:lnTo>
                    <a:pt x="4" y="223"/>
                  </a:lnTo>
                  <a:lnTo>
                    <a:pt x="14" y="181"/>
                  </a:lnTo>
                  <a:lnTo>
                    <a:pt x="29" y="143"/>
                  </a:lnTo>
                  <a:lnTo>
                    <a:pt x="51" y="108"/>
                  </a:lnTo>
                  <a:lnTo>
                    <a:pt x="77" y="78"/>
                  </a:lnTo>
                  <a:lnTo>
                    <a:pt x="108" y="51"/>
                  </a:lnTo>
                  <a:lnTo>
                    <a:pt x="142" y="29"/>
                  </a:lnTo>
                  <a:lnTo>
                    <a:pt x="180" y="13"/>
                  </a:lnTo>
                  <a:lnTo>
                    <a:pt x="220" y="3"/>
                  </a:lnTo>
                  <a:lnTo>
                    <a:pt x="263" y="0"/>
                  </a:lnTo>
                  <a:close/>
                </a:path>
              </a:pathLst>
            </a:custGeom>
            <a:solidFill>
              <a:srgbClr val="FFC0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/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C160D250-7EEB-D43C-6ABF-0870A18898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14" y="4245485"/>
            <a:ext cx="4656705" cy="2328353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41E2880-F72C-85C8-F13F-EEDBAADB4B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7314" y="1706037"/>
            <a:ext cx="4656705" cy="2328353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B4C2BD8E-BA31-630B-72D0-EB7A8BE7A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28" y="1858994"/>
            <a:ext cx="3591179" cy="3392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351C5F30-033E-8185-D8DB-72155FE34DDC}"/>
              </a:ext>
            </a:extLst>
          </p:cNvPr>
          <p:cNvSpPr txBox="1"/>
          <p:nvPr/>
        </p:nvSpPr>
        <p:spPr>
          <a:xfrm>
            <a:off x="593580" y="1210805"/>
            <a:ext cx="465278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2) 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유형별 사고건수 </a:t>
            </a:r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(</a:t>
            </a:r>
            <a:r>
              <a:rPr lang="ko-KR" altLang="en-US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구별</a:t>
            </a:r>
            <a:r>
              <a:rPr lang="en-US" altLang="ko-KR" sz="2000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rPr>
              <a:t>)</a:t>
            </a: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FFFC5587-14F4-FAD0-904E-A76FBD9BE36D}"/>
              </a:ext>
            </a:extLst>
          </p:cNvPr>
          <p:cNvGrpSpPr/>
          <p:nvPr/>
        </p:nvGrpSpPr>
        <p:grpSpPr>
          <a:xfrm>
            <a:off x="779349" y="5334669"/>
            <a:ext cx="3461783" cy="1163197"/>
            <a:chOff x="779349" y="5334669"/>
            <a:chExt cx="3461783" cy="1163197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F9E531B-4A2D-4A56-339C-80E31E0D5486}"/>
                </a:ext>
              </a:extLst>
            </p:cNvPr>
            <p:cNvSpPr/>
            <p:nvPr/>
          </p:nvSpPr>
          <p:spPr>
            <a:xfrm>
              <a:off x="779349" y="5334669"/>
              <a:ext cx="3461783" cy="1163197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12AFB640-FE77-E501-187F-EDB1DABDDBFE}"/>
                </a:ext>
              </a:extLst>
            </p:cNvPr>
            <p:cNvSpPr txBox="1"/>
            <p:nvPr/>
          </p:nvSpPr>
          <p:spPr>
            <a:xfrm>
              <a:off x="1165038" y="5454602"/>
              <a:ext cx="2705158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사고가 많이 일어난 구</a:t>
              </a:r>
              <a:endPara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  <a:p>
              <a:pPr algn="ctr"/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➔ </a:t>
              </a:r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강남 일대</a:t>
              </a:r>
              <a:endPara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  <a:p>
              <a:pPr algn="ctr"/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(</a:t>
              </a:r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강남구</a:t>
              </a:r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, </a:t>
              </a:r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송파구</a:t>
              </a:r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, </a:t>
              </a:r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서초구</a:t>
              </a:r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)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B73A76C-1C68-2E3E-51BB-ADFC436DBF83}"/>
              </a:ext>
            </a:extLst>
          </p:cNvPr>
          <p:cNvGrpSpPr/>
          <p:nvPr/>
        </p:nvGrpSpPr>
        <p:grpSpPr>
          <a:xfrm>
            <a:off x="9220282" y="2559050"/>
            <a:ext cx="2792612" cy="869950"/>
            <a:chOff x="9174020" y="2112072"/>
            <a:chExt cx="2792612" cy="869950"/>
          </a:xfrm>
        </p:grpSpPr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87D93304-9DED-3692-7493-6D2943BA644D}"/>
                </a:ext>
              </a:extLst>
            </p:cNvPr>
            <p:cNvSpPr/>
            <p:nvPr/>
          </p:nvSpPr>
          <p:spPr>
            <a:xfrm>
              <a:off x="9174020" y="2112072"/>
              <a:ext cx="2792612" cy="8699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91B37DB9-529A-BA18-B390-6F359BD66F7B}"/>
                </a:ext>
              </a:extLst>
            </p:cNvPr>
            <p:cNvSpPr txBox="1"/>
            <p:nvPr/>
          </p:nvSpPr>
          <p:spPr>
            <a:xfrm>
              <a:off x="9217747" y="2223882"/>
              <a:ext cx="2705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사고건수가 많은 위반유형</a:t>
              </a:r>
              <a:endPara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  <a:p>
              <a:pPr algn="ctr"/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➔ </a:t>
              </a:r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안전운전불이행</a:t>
              </a:r>
              <a:endPara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06ACF0DD-9B32-24C1-D144-D8C7ABA04A5D}"/>
              </a:ext>
            </a:extLst>
          </p:cNvPr>
          <p:cNvGrpSpPr/>
          <p:nvPr/>
        </p:nvGrpSpPr>
        <p:grpSpPr>
          <a:xfrm>
            <a:off x="9144438" y="5151963"/>
            <a:ext cx="2868456" cy="869950"/>
            <a:chOff x="9144438" y="4816515"/>
            <a:chExt cx="2868456" cy="86995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91399C37-AD80-D5F2-4BE4-73660D6558C0}"/>
                </a:ext>
              </a:extLst>
            </p:cNvPr>
            <p:cNvSpPr/>
            <p:nvPr/>
          </p:nvSpPr>
          <p:spPr>
            <a:xfrm>
              <a:off x="9174019" y="4816515"/>
              <a:ext cx="2809293" cy="869950"/>
            </a:xfrm>
            <a:prstGeom prst="round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28A7738-DA4F-F585-F96A-DEA30976682B}"/>
                </a:ext>
              </a:extLst>
            </p:cNvPr>
            <p:cNvSpPr txBox="1"/>
            <p:nvPr/>
          </p:nvSpPr>
          <p:spPr>
            <a:xfrm>
              <a:off x="9144438" y="4928324"/>
              <a:ext cx="286845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사고건수가 많은 연령대</a:t>
              </a:r>
              <a:endPara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  <a:p>
              <a:pPr algn="ctr"/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➔ 20</a:t>
              </a:r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대</a:t>
              </a:r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, 30</a:t>
              </a:r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대</a:t>
              </a:r>
              <a:r>
                <a:rPr lang="en-US" altLang="ko-KR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, 20</a:t>
              </a:r>
              <a:r>
                <a:rPr lang="ko-KR" altLang="en-US" dirty="0">
                  <a:latin typeface="나눔스퀘어 네오 OTF ExtraBold" panose="00000900000000000000" pitchFamily="50" charset="-127"/>
                  <a:ea typeface="나눔스퀘어 네오 OTF ExtraBold" panose="00000900000000000000" pitchFamily="50" charset="-127"/>
                </a:rPr>
                <a:t>대 미만</a:t>
              </a:r>
              <a:endParaRPr lang="en-US" altLang="ko-KR" dirty="0">
                <a:latin typeface="나눔스퀘어 네오 OTF ExtraBold" panose="00000900000000000000" pitchFamily="50" charset="-127"/>
                <a:ea typeface="나눔스퀘어 네오 OTF ExtraBold" panose="00000900000000000000" pitchFamily="50" charset="-127"/>
              </a:endParaRPr>
            </a:p>
          </p:txBody>
        </p:sp>
      </p:grpSp>
      <p:pic>
        <p:nvPicPr>
          <p:cNvPr id="5" name="그림 4">
            <a:extLst>
              <a:ext uri="{FF2B5EF4-FFF2-40B4-BE49-F238E27FC236}">
                <a16:creationId xmlns:a16="http://schemas.microsoft.com/office/drawing/2014/main" id="{A8BCBFE4-3BBA-9249-3489-CA43053C8E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34" y="4171473"/>
            <a:ext cx="4652785" cy="232639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2BC24A6-7229-FA36-06E6-124473C5C9E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232" y="1633984"/>
            <a:ext cx="4652787" cy="232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065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1497</TotalTime>
  <Words>1263</Words>
  <Application>Microsoft Office PowerPoint</Application>
  <PresentationFormat>와이드스크린</PresentationFormat>
  <Paragraphs>196</Paragraphs>
  <Slides>19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4" baseType="lpstr">
      <vt:lpstr>나눔스퀘어 네오 OTF ExtraBold</vt:lpstr>
      <vt:lpstr>맑은 고딕</vt:lpstr>
      <vt:lpstr>나눔스퀘어 네오 OTF Heavy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서울시 전동킥보드 사고 현황 분석 및 견인 현황 시각화</dc:title>
  <dc:creator>Ko MinJu</dc:creator>
  <cp:lastModifiedBy>Ko MinJu</cp:lastModifiedBy>
  <cp:revision>58</cp:revision>
  <dcterms:created xsi:type="dcterms:W3CDTF">2023-03-22T06:25:14Z</dcterms:created>
  <dcterms:modified xsi:type="dcterms:W3CDTF">2023-03-23T08:58:38Z</dcterms:modified>
</cp:coreProperties>
</file>